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75" r:id="rId4"/>
    <p:sldId id="276" r:id="rId5"/>
    <p:sldId id="258" r:id="rId6"/>
    <p:sldId id="259" r:id="rId7"/>
    <p:sldId id="260" r:id="rId8"/>
    <p:sldId id="263" r:id="rId9"/>
    <p:sldId id="261" r:id="rId10"/>
    <p:sldId id="266" r:id="rId11"/>
    <p:sldId id="297" r:id="rId12"/>
    <p:sldId id="290" r:id="rId13"/>
    <p:sldId id="291" r:id="rId14"/>
    <p:sldId id="292" r:id="rId15"/>
    <p:sldId id="294" r:id="rId16"/>
    <p:sldId id="293" r:id="rId17"/>
    <p:sldId id="295" r:id="rId18"/>
    <p:sldId id="268" r:id="rId19"/>
    <p:sldId id="278" r:id="rId20"/>
    <p:sldId id="279" r:id="rId21"/>
    <p:sldId id="280" r:id="rId22"/>
    <p:sldId id="281" r:id="rId23"/>
    <p:sldId id="282" r:id="rId24"/>
    <p:sldId id="288" r:id="rId25"/>
    <p:sldId id="289" r:id="rId26"/>
    <p:sldId id="272" r:id="rId27"/>
    <p:sldId id="277" r:id="rId28"/>
    <p:sldId id="298" r:id="rId29"/>
    <p:sldId id="299" r:id="rId30"/>
    <p:sldId id="274" r:id="rId31"/>
  </p:sldIdLst>
  <p:sldSz cx="18288000" cy="10287000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Glacial Indifference" panose="020B0604020202020204" charset="0"/>
      <p:regular r:id="rId37"/>
    </p:embeddedFont>
    <p:embeddedFont>
      <p:font typeface="Glacial Indifference Bold" panose="020B0604020202020204" charset="0"/>
      <p:regular r:id="rId38"/>
    </p:embeddedFont>
    <p:embeddedFont>
      <p:font typeface="Open Sauce Light" panose="020B0604020202020204" charset="0"/>
      <p:regular r:id="rId39"/>
    </p:embeddedFont>
    <p:embeddedFont>
      <p:font typeface="Open Sauce Light Bold" panose="020B0604020202020204" charset="0"/>
      <p:regular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C3DBA9-C893-47C9-AAD9-624F892F762B}" v="14" dt="2021-05-04T13:00:38.3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76" autoAdjust="0"/>
    <p:restoredTop sz="94622" autoAdjust="0"/>
  </p:normalViewPr>
  <p:slideViewPr>
    <p:cSldViewPr>
      <p:cViewPr varScale="1">
        <p:scale>
          <a:sx n="46" d="100"/>
          <a:sy n="46" d="100"/>
        </p:scale>
        <p:origin x="732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sv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png>
</file>

<file path=ppt/media/image56.png>
</file>

<file path=ppt/media/image57.sv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svg>
</file>

<file path=ppt/media/image68.pn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3E62F-F7CB-4C95-9EA6-5AB8DFD107B2}" type="datetimeFigureOut">
              <a:rPr lang="en-US" smtClean="0"/>
              <a:t>6/5/2021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2AA79-7204-431B-AF50-E5C4CD99DA3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436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2AA79-7204-431B-AF50-E5C4CD99DA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11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2AA79-7204-431B-AF50-E5C4CD99DA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040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2AA79-7204-431B-AF50-E5C4CD99DA3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01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2AA79-7204-431B-AF50-E5C4CD99DA3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49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2AA79-7204-431B-AF50-E5C4CD99DA3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145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3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42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13" Type="http://schemas.openxmlformats.org/officeDocument/2006/relationships/image" Target="../media/image4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5.png"/><Relationship Id="rId12" Type="http://schemas.openxmlformats.org/officeDocument/2006/relationships/image" Target="../media/image6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4.svg"/><Relationship Id="rId11" Type="http://schemas.openxmlformats.org/officeDocument/2006/relationships/image" Target="../media/image5.png"/><Relationship Id="rId5" Type="http://schemas.openxmlformats.org/officeDocument/2006/relationships/image" Target="../media/image43.png"/><Relationship Id="rId10" Type="http://schemas.openxmlformats.org/officeDocument/2006/relationships/image" Target="../media/image4.sv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sv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13" Type="http://schemas.openxmlformats.org/officeDocument/2006/relationships/image" Target="../media/image48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5.png"/><Relationship Id="rId12" Type="http://schemas.openxmlformats.org/officeDocument/2006/relationships/image" Target="../media/image6.sv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4.svg"/><Relationship Id="rId11" Type="http://schemas.openxmlformats.org/officeDocument/2006/relationships/image" Target="../media/image5.png"/><Relationship Id="rId5" Type="http://schemas.openxmlformats.org/officeDocument/2006/relationships/image" Target="../media/image43.png"/><Relationship Id="rId10" Type="http://schemas.openxmlformats.org/officeDocument/2006/relationships/image" Target="../media/image4.sv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image" Target="../media/image4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12" Type="http://schemas.openxmlformats.org/officeDocument/2006/relationships/image" Target="../media/image44.sv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6.svg"/><Relationship Id="rId11" Type="http://schemas.openxmlformats.org/officeDocument/2006/relationships/image" Target="../media/image43.png"/><Relationship Id="rId5" Type="http://schemas.openxmlformats.org/officeDocument/2006/relationships/image" Target="../media/image45.png"/><Relationship Id="rId10" Type="http://schemas.openxmlformats.org/officeDocument/2006/relationships/image" Target="../media/image6.sv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13" Type="http://schemas.openxmlformats.org/officeDocument/2006/relationships/image" Target="../media/image50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3.png"/><Relationship Id="rId12" Type="http://schemas.openxmlformats.org/officeDocument/2006/relationships/image" Target="../media/image6.sv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46.svg"/><Relationship Id="rId11" Type="http://schemas.openxmlformats.org/officeDocument/2006/relationships/image" Target="../media/image5.png"/><Relationship Id="rId5" Type="http://schemas.openxmlformats.org/officeDocument/2006/relationships/image" Target="../media/image45.png"/><Relationship Id="rId10" Type="http://schemas.openxmlformats.org/officeDocument/2006/relationships/image" Target="../media/image4.sv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13" Type="http://schemas.openxmlformats.org/officeDocument/2006/relationships/image" Target="../media/image5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3.png"/><Relationship Id="rId12" Type="http://schemas.openxmlformats.org/officeDocument/2006/relationships/image" Target="../media/image6.sv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46.svg"/><Relationship Id="rId11" Type="http://schemas.openxmlformats.org/officeDocument/2006/relationships/image" Target="../media/image5.png"/><Relationship Id="rId5" Type="http://schemas.openxmlformats.org/officeDocument/2006/relationships/image" Target="../media/image45.png"/><Relationship Id="rId10" Type="http://schemas.openxmlformats.org/officeDocument/2006/relationships/image" Target="../media/image4.sv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53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53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5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63.png"/><Relationship Id="rId18" Type="http://schemas.openxmlformats.org/officeDocument/2006/relationships/image" Target="../media/image67.svg"/><Relationship Id="rId3" Type="http://schemas.openxmlformats.org/officeDocument/2006/relationships/image" Target="../media/image4.svg"/><Relationship Id="rId7" Type="http://schemas.openxmlformats.org/officeDocument/2006/relationships/image" Target="../media/image59.png"/><Relationship Id="rId12" Type="http://schemas.microsoft.com/office/2007/relationships/hdphoto" Target="../media/hdphoto2.wdp"/><Relationship Id="rId17" Type="http://schemas.openxmlformats.org/officeDocument/2006/relationships/image" Target="../media/image66.png"/><Relationship Id="rId2" Type="http://schemas.openxmlformats.org/officeDocument/2006/relationships/image" Target="../media/image3.png"/><Relationship Id="rId16" Type="http://schemas.microsoft.com/office/2007/relationships/hdphoto" Target="../media/hdphoto3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png"/><Relationship Id="rId11" Type="http://schemas.openxmlformats.org/officeDocument/2006/relationships/image" Target="../media/image62.png"/><Relationship Id="rId5" Type="http://schemas.openxmlformats.org/officeDocument/2006/relationships/image" Target="../media/image6.svg"/><Relationship Id="rId15" Type="http://schemas.openxmlformats.org/officeDocument/2006/relationships/image" Target="../media/image65.png"/><Relationship Id="rId10" Type="http://schemas.openxmlformats.org/officeDocument/2006/relationships/image" Target="../media/image61.png"/><Relationship Id="rId4" Type="http://schemas.openxmlformats.org/officeDocument/2006/relationships/image" Target="../media/image5.png"/><Relationship Id="rId9" Type="http://schemas.openxmlformats.org/officeDocument/2006/relationships/image" Target="../media/image60.png"/><Relationship Id="rId14" Type="http://schemas.openxmlformats.org/officeDocument/2006/relationships/image" Target="../media/image6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8.svg"/><Relationship Id="rId7" Type="http://schemas.openxmlformats.org/officeDocument/2006/relationships/image" Target="../media/image1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6.svg"/><Relationship Id="rId3" Type="http://schemas.openxmlformats.org/officeDocument/2006/relationships/image" Target="../media/image4.svg"/><Relationship Id="rId7" Type="http://schemas.openxmlformats.org/officeDocument/2006/relationships/image" Target="../media/image26.svg"/><Relationship Id="rId12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11" Type="http://schemas.openxmlformats.org/officeDocument/2006/relationships/image" Target="../media/image30.svg"/><Relationship Id="rId5" Type="http://schemas.openxmlformats.org/officeDocument/2006/relationships/image" Target="../media/image24.sv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32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7631" y="6885978"/>
            <a:ext cx="6863319" cy="670751"/>
            <a:chOff x="0" y="0"/>
            <a:chExt cx="9151091" cy="894335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97682" y="-97682"/>
              <a:ext cx="894335" cy="1089699"/>
              <a:chOff x="0" y="0"/>
              <a:chExt cx="2354580" cy="286893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353310" cy="2868930"/>
              </a:xfrm>
              <a:custGeom>
                <a:avLst/>
                <a:gdLst/>
                <a:ahLst/>
                <a:cxnLst/>
                <a:rect l="l" t="t" r="r" b="b"/>
                <a:pathLst>
                  <a:path w="2353310" h="2868930">
                    <a:moveTo>
                      <a:pt x="784860" y="2801620"/>
                    </a:moveTo>
                    <a:cubicBezTo>
                      <a:pt x="905510" y="2842260"/>
                      <a:pt x="1042670" y="2868930"/>
                      <a:pt x="1177290" y="2868930"/>
                    </a:cubicBezTo>
                    <a:cubicBezTo>
                      <a:pt x="1311910" y="2868930"/>
                      <a:pt x="1441450" y="2846070"/>
                      <a:pt x="1560830" y="2805430"/>
                    </a:cubicBezTo>
                    <a:cubicBezTo>
                      <a:pt x="1563370" y="2804160"/>
                      <a:pt x="1565910" y="2804160"/>
                      <a:pt x="1568450" y="2802890"/>
                    </a:cubicBezTo>
                    <a:cubicBezTo>
                      <a:pt x="2016760" y="2640330"/>
                      <a:pt x="2346960" y="2211070"/>
                      <a:pt x="2353310" y="1709420"/>
                    </a:cubicBezTo>
                    <a:lnTo>
                      <a:pt x="2353310" y="0"/>
                    </a:lnTo>
                    <a:lnTo>
                      <a:pt x="0" y="0"/>
                    </a:lnTo>
                    <a:lnTo>
                      <a:pt x="0" y="1708150"/>
                    </a:lnTo>
                    <a:cubicBezTo>
                      <a:pt x="6350" y="2213610"/>
                      <a:pt x="331470" y="2642870"/>
                      <a:pt x="784860" y="280162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 rot="-5400000">
              <a:off x="8159074" y="-97682"/>
              <a:ext cx="894335" cy="1089699"/>
              <a:chOff x="0" y="0"/>
              <a:chExt cx="2354580" cy="286893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2353310" cy="2868930"/>
              </a:xfrm>
              <a:custGeom>
                <a:avLst/>
                <a:gdLst/>
                <a:ahLst/>
                <a:cxnLst/>
                <a:rect l="l" t="t" r="r" b="b"/>
                <a:pathLst>
                  <a:path w="2353310" h="2868930">
                    <a:moveTo>
                      <a:pt x="784860" y="2801620"/>
                    </a:moveTo>
                    <a:cubicBezTo>
                      <a:pt x="905510" y="2842260"/>
                      <a:pt x="1042670" y="2868930"/>
                      <a:pt x="1177290" y="2868930"/>
                    </a:cubicBezTo>
                    <a:cubicBezTo>
                      <a:pt x="1311910" y="2868930"/>
                      <a:pt x="1441450" y="2846070"/>
                      <a:pt x="1560830" y="2805430"/>
                    </a:cubicBezTo>
                    <a:cubicBezTo>
                      <a:pt x="1563370" y="2804160"/>
                      <a:pt x="1565910" y="2804160"/>
                      <a:pt x="1568450" y="2802890"/>
                    </a:cubicBezTo>
                    <a:cubicBezTo>
                      <a:pt x="2016760" y="2640330"/>
                      <a:pt x="2346960" y="2211070"/>
                      <a:pt x="2353310" y="1709420"/>
                    </a:cubicBezTo>
                    <a:lnTo>
                      <a:pt x="2353310" y="0"/>
                    </a:lnTo>
                    <a:lnTo>
                      <a:pt x="0" y="0"/>
                    </a:lnTo>
                    <a:lnTo>
                      <a:pt x="0" y="1708150"/>
                    </a:lnTo>
                    <a:cubicBezTo>
                      <a:pt x="6350" y="2213610"/>
                      <a:pt x="331470" y="2642870"/>
                      <a:pt x="784860" y="280162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698002" y="0"/>
              <a:ext cx="7769010" cy="894335"/>
              <a:chOff x="0" y="0"/>
              <a:chExt cx="1797897" cy="206966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797897" cy="206966"/>
              </a:xfrm>
              <a:custGeom>
                <a:avLst/>
                <a:gdLst/>
                <a:ahLst/>
                <a:cxnLst/>
                <a:rect l="l" t="t" r="r" b="b"/>
                <a:pathLst>
                  <a:path w="1797897" h="206966">
                    <a:moveTo>
                      <a:pt x="0" y="0"/>
                    </a:moveTo>
                    <a:lnTo>
                      <a:pt x="1797897" y="0"/>
                    </a:lnTo>
                    <a:lnTo>
                      <a:pt x="1797897" y="206966"/>
                    </a:lnTo>
                    <a:lnTo>
                      <a:pt x="0" y="20696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id="9" name="TextBox 9"/>
          <p:cNvSpPr txBox="1"/>
          <p:nvPr/>
        </p:nvSpPr>
        <p:spPr>
          <a:xfrm>
            <a:off x="1187631" y="2511883"/>
            <a:ext cx="7146415" cy="2337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 dirty="0" err="1">
                <a:solidFill>
                  <a:srgbClr val="000000"/>
                </a:solidFill>
                <a:latin typeface="Glacial Indifference"/>
              </a:rPr>
              <a:t>SkillShare</a:t>
            </a:r>
            <a:endParaRPr lang="en-US" sz="9000" dirty="0">
              <a:solidFill>
                <a:srgbClr val="000000"/>
              </a:solidFill>
              <a:latin typeface="Glacial Indifference"/>
            </a:endParaRPr>
          </a:p>
          <a:p>
            <a:pPr>
              <a:lnSpc>
                <a:spcPts val="9900"/>
              </a:lnSpc>
            </a:pPr>
            <a:r>
              <a:rPr lang="en-US" sz="3600" dirty="0" err="1">
                <a:solidFill>
                  <a:srgbClr val="000000"/>
                </a:solidFill>
                <a:latin typeface="Glacial Indifference"/>
              </a:rPr>
              <a:t>Entrega</a:t>
            </a:r>
            <a:r>
              <a:rPr lang="en-US" sz="3600" dirty="0">
                <a:solidFill>
                  <a:srgbClr val="000000"/>
                </a:solidFill>
                <a:latin typeface="Glacial Indifference"/>
              </a:rPr>
              <a:t> Final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497617" y="1261656"/>
            <a:ext cx="6761467" cy="7763688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12" name="Group 12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15" name="Group 15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6" name="TextBox 16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>
                  <a:solidFill>
                    <a:srgbClr val="000000"/>
                  </a:solidFill>
                  <a:latin typeface="Glacial Indifference Bold"/>
                </a:rPr>
                <a:t>01</a:t>
              </a:r>
            </a:p>
          </p:txBody>
        </p:sp>
        <p:sp>
          <p:nvSpPr>
            <p:cNvPr id="17" name="AutoShape 17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450460" y="7016349"/>
            <a:ext cx="6296657" cy="368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12"/>
              </a:lnSpc>
            </a:pPr>
            <a:r>
              <a:rPr lang="en-US" sz="2394" spc="95" dirty="0">
                <a:solidFill>
                  <a:srgbClr val="FFFFFF"/>
                </a:solidFill>
                <a:latin typeface="Open Sauce Light"/>
              </a:rPr>
              <a:t>Um </a:t>
            </a:r>
            <a:r>
              <a:rPr lang="en-US" sz="2394" spc="95" dirty="0" err="1">
                <a:solidFill>
                  <a:srgbClr val="FFFFFF"/>
                </a:solidFill>
                <a:latin typeface="Open Sauce Light"/>
              </a:rPr>
              <a:t>projeto</a:t>
            </a:r>
            <a:r>
              <a:rPr lang="en-US" sz="2394" spc="95" dirty="0">
                <a:solidFill>
                  <a:srgbClr val="FFFFFF"/>
                </a:solidFill>
                <a:latin typeface="Open Sauce Light"/>
              </a:rPr>
              <a:t> da </a:t>
            </a:r>
            <a:r>
              <a:rPr lang="en-US" sz="2394" spc="95" dirty="0" err="1">
                <a:solidFill>
                  <a:srgbClr val="FFFFFF"/>
                </a:solidFill>
                <a:latin typeface="Open Sauce Light"/>
              </a:rPr>
              <a:t>equipe</a:t>
            </a:r>
            <a:r>
              <a:rPr lang="en-US" sz="2394" spc="95" dirty="0">
                <a:solidFill>
                  <a:srgbClr val="FFFFFF"/>
                </a:solidFill>
                <a:latin typeface="Open Sauce Light"/>
              </a:rPr>
              <a:t> RGBA</a:t>
            </a:r>
            <a:endParaRPr lang="en-US" sz="2394" spc="95" dirty="0">
              <a:solidFill>
                <a:srgbClr val="FFFFFF"/>
              </a:solidFill>
              <a:latin typeface="Open Sauce Light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FFFFFF"/>
                  </a:solidFill>
                  <a:latin typeface="Glacial Indifference Bold"/>
                </a:rPr>
                <a:t>10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sp>
        <p:nvSpPr>
          <p:cNvPr id="10" name="AutoShape 10"/>
          <p:cNvSpPr/>
          <p:nvPr/>
        </p:nvSpPr>
        <p:spPr>
          <a:xfrm rot="-5400000">
            <a:off x="5818208" y="5517445"/>
            <a:ext cx="8929" cy="1124362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1" name="AutoShape 11"/>
          <p:cNvSpPr/>
          <p:nvPr/>
        </p:nvSpPr>
        <p:spPr>
          <a:xfrm rot="-5400000">
            <a:off x="12276827" y="5517445"/>
            <a:ext cx="8929" cy="1124362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2" name="AutoShape 12"/>
          <p:cNvSpPr/>
          <p:nvPr/>
        </p:nvSpPr>
        <p:spPr>
          <a:xfrm rot="-5400000">
            <a:off x="9047517" y="5517445"/>
            <a:ext cx="8929" cy="1124362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4" name="TextBox 14"/>
          <p:cNvSpPr txBox="1"/>
          <p:nvPr/>
        </p:nvSpPr>
        <p:spPr>
          <a:xfrm>
            <a:off x="1000259" y="953427"/>
            <a:ext cx="8629883" cy="1285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 dirty="0" err="1">
                <a:solidFill>
                  <a:srgbClr val="FFFFFF"/>
                </a:solidFill>
                <a:latin typeface="Glacial Indifference"/>
              </a:rPr>
              <a:t>Linha</a:t>
            </a:r>
            <a:r>
              <a:rPr lang="en-US" sz="9000" dirty="0">
                <a:solidFill>
                  <a:srgbClr val="FFFFFF"/>
                </a:solidFill>
                <a:latin typeface="Glacial Indifference"/>
              </a:rPr>
              <a:t> do tempo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3276600" y="5448300"/>
            <a:ext cx="2104948" cy="2552059"/>
            <a:chOff x="0" y="0"/>
            <a:chExt cx="2806598" cy="3402745"/>
          </a:xfrm>
        </p:grpSpPr>
        <p:grpSp>
          <p:nvGrpSpPr>
            <p:cNvPr id="16" name="Group 16"/>
            <p:cNvGrpSpPr/>
            <p:nvPr/>
          </p:nvGrpSpPr>
          <p:grpSpPr>
            <a:xfrm>
              <a:off x="1299977" y="0"/>
              <a:ext cx="206644" cy="206644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973938" y="505360"/>
              <a:ext cx="858722" cy="6990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91"/>
                </a:lnSpc>
              </a:pPr>
              <a:r>
                <a:rPr lang="en-US" sz="3628">
                  <a:solidFill>
                    <a:srgbClr val="FFFFFF"/>
                  </a:solidFill>
                  <a:latin typeface="Glacial Indifference Bold"/>
                </a:rPr>
                <a:t>01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2068789"/>
              <a:ext cx="2806598" cy="13339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68"/>
                </a:lnSpc>
              </a:pP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Cadastro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alunos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, log-in para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os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usuários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envio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de e-mails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automáticos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.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282485" y="1427712"/>
              <a:ext cx="2241623" cy="53006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93"/>
                </a:lnSpc>
              </a:pPr>
              <a:r>
                <a:rPr lang="en-US" sz="2812" dirty="0" err="1">
                  <a:solidFill>
                    <a:srgbClr val="FFFFFF"/>
                  </a:solidFill>
                  <a:latin typeface="Glacial Indifference"/>
                </a:rPr>
                <a:t>Entrega</a:t>
              </a:r>
              <a:r>
                <a:rPr lang="en-US" sz="2812" dirty="0">
                  <a:solidFill>
                    <a:srgbClr val="FFFFFF"/>
                  </a:solidFill>
                  <a:latin typeface="Glacial Indifference"/>
                </a:rPr>
                <a:t> 01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6384853" y="3186242"/>
            <a:ext cx="2104948" cy="3163309"/>
            <a:chOff x="0" y="113824"/>
            <a:chExt cx="2806598" cy="4217745"/>
          </a:xfrm>
        </p:grpSpPr>
        <p:grpSp>
          <p:nvGrpSpPr>
            <p:cNvPr id="22" name="Group 22"/>
            <p:cNvGrpSpPr/>
            <p:nvPr/>
          </p:nvGrpSpPr>
          <p:grpSpPr>
            <a:xfrm>
              <a:off x="1299977" y="3127199"/>
              <a:ext cx="206644" cy="206644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24" name="TextBox 24"/>
            <p:cNvSpPr txBox="1"/>
            <p:nvPr/>
          </p:nvSpPr>
          <p:spPr>
            <a:xfrm>
              <a:off x="973938" y="3632559"/>
              <a:ext cx="858722" cy="6990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91"/>
                </a:lnSpc>
              </a:pPr>
              <a:r>
                <a:rPr lang="en-US" sz="3628">
                  <a:solidFill>
                    <a:srgbClr val="FFFFFF"/>
                  </a:solidFill>
                  <a:latin typeface="Glacial Indifference Bold"/>
                </a:rPr>
                <a:t>02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693135"/>
              <a:ext cx="2806598" cy="20179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68"/>
                </a:lnSpc>
              </a:pP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Upload e download do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conteúdo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da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biblioteca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e upload 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visualização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destaques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,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pílulas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conhecimento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eventos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.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201781" y="113824"/>
              <a:ext cx="2403031" cy="53006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93"/>
                </a:lnSpc>
              </a:pPr>
              <a:r>
                <a:rPr lang="en-US" sz="2812" dirty="0" err="1">
                  <a:solidFill>
                    <a:srgbClr val="FFFFFF"/>
                  </a:solidFill>
                  <a:latin typeface="Glacial Indifference"/>
                </a:rPr>
                <a:t>Entrega</a:t>
              </a:r>
              <a:r>
                <a:rPr lang="en-US" sz="2812" dirty="0">
                  <a:solidFill>
                    <a:srgbClr val="FFFFFF"/>
                  </a:solidFill>
                  <a:latin typeface="Glacial Indifference"/>
                </a:rPr>
                <a:t> 02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2843473" y="3186242"/>
            <a:ext cx="2104948" cy="3163308"/>
            <a:chOff x="0" y="28575"/>
            <a:chExt cx="2806598" cy="4217744"/>
          </a:xfrm>
        </p:grpSpPr>
        <p:grpSp>
          <p:nvGrpSpPr>
            <p:cNvPr id="28" name="Group 28"/>
            <p:cNvGrpSpPr/>
            <p:nvPr/>
          </p:nvGrpSpPr>
          <p:grpSpPr>
            <a:xfrm>
              <a:off x="1299977" y="3047354"/>
              <a:ext cx="206644" cy="206644"/>
              <a:chOff x="0" y="0"/>
              <a:chExt cx="6350000" cy="63500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30" name="TextBox 30"/>
            <p:cNvSpPr txBox="1"/>
            <p:nvPr/>
          </p:nvSpPr>
          <p:spPr>
            <a:xfrm>
              <a:off x="973938" y="3552714"/>
              <a:ext cx="858722" cy="693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91"/>
                </a:lnSpc>
              </a:pPr>
              <a:r>
                <a:rPr lang="en-US" sz="3628" dirty="0">
                  <a:solidFill>
                    <a:srgbClr val="FFFFFF"/>
                  </a:solidFill>
                  <a:latin typeface="Glacial Indifference Bold"/>
                </a:rPr>
                <a:t>04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693135"/>
              <a:ext cx="2806598" cy="20179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68"/>
                </a:lnSpc>
              </a:pP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Envio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,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resolução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e feedback de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avaliações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,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cálculo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notas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, 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geração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certificados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amostra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gráficos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aos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adminstradores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.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201781" y="28575"/>
              <a:ext cx="2403031" cy="53006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93"/>
                </a:lnSpc>
              </a:pPr>
              <a:r>
                <a:rPr lang="en-US" sz="2812" dirty="0" err="1">
                  <a:solidFill>
                    <a:srgbClr val="FFFFFF"/>
                  </a:solidFill>
                  <a:latin typeface="Glacial Indifference"/>
                </a:rPr>
                <a:t>Entrega</a:t>
              </a:r>
              <a:r>
                <a:rPr lang="en-US" sz="2812" dirty="0">
                  <a:solidFill>
                    <a:srgbClr val="FFFFFF"/>
                  </a:solidFill>
                  <a:latin typeface="Glacial Indifference"/>
                </a:rPr>
                <a:t> 04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614163" y="5450327"/>
            <a:ext cx="2104948" cy="3575954"/>
            <a:chOff x="0" y="0"/>
            <a:chExt cx="2806598" cy="4767940"/>
          </a:xfrm>
        </p:grpSpPr>
        <p:grpSp>
          <p:nvGrpSpPr>
            <p:cNvPr id="34" name="Group 34"/>
            <p:cNvGrpSpPr/>
            <p:nvPr/>
          </p:nvGrpSpPr>
          <p:grpSpPr>
            <a:xfrm>
              <a:off x="1307264" y="0"/>
              <a:ext cx="206644" cy="206644"/>
              <a:chOff x="0" y="0"/>
              <a:chExt cx="6350000" cy="63500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36" name="TextBox 36"/>
            <p:cNvSpPr txBox="1"/>
            <p:nvPr/>
          </p:nvSpPr>
          <p:spPr>
            <a:xfrm>
              <a:off x="973938" y="505360"/>
              <a:ext cx="858722" cy="693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91"/>
                </a:lnSpc>
              </a:pPr>
              <a:r>
                <a:rPr lang="en-US" sz="3628">
                  <a:solidFill>
                    <a:srgbClr val="FFFFFF"/>
                  </a:solidFill>
                  <a:latin typeface="Glacial Indifference Bold"/>
                </a:rPr>
                <a:t>03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2066087"/>
              <a:ext cx="2806598" cy="2701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68"/>
                </a:lnSpc>
              </a:pP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Criação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do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catálogo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cursos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,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vinculação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turmas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aos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cursos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,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manipulação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do banco de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questões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,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registro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atividades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,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rastreio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do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progresso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e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controle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 das </a:t>
              </a:r>
              <a:r>
                <a:rPr lang="en-US" sz="1312" spc="52" dirty="0" err="1">
                  <a:solidFill>
                    <a:srgbClr val="FFFFFF"/>
                  </a:solidFill>
                  <a:latin typeface="Open Sauce Light"/>
                </a:rPr>
                <a:t>turmas</a:t>
              </a:r>
              <a:r>
                <a:rPr lang="en-US" sz="1312" spc="52" dirty="0">
                  <a:solidFill>
                    <a:srgbClr val="FFFFFF"/>
                  </a:solidFill>
                  <a:latin typeface="Open Sauce Light"/>
                </a:rPr>
                <a:t>.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201781" y="1389976"/>
              <a:ext cx="2403031" cy="53006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93"/>
                </a:lnSpc>
              </a:pPr>
              <a:r>
                <a:rPr lang="en-US" sz="2812" dirty="0" err="1">
                  <a:solidFill>
                    <a:srgbClr val="FFFFFF"/>
                  </a:solidFill>
                  <a:latin typeface="Glacial Indifference"/>
                </a:rPr>
                <a:t>Entrega</a:t>
              </a:r>
              <a:r>
                <a:rPr lang="en-US" sz="2812" dirty="0">
                  <a:solidFill>
                    <a:srgbClr val="FFFFFF"/>
                  </a:solidFill>
                  <a:latin typeface="Glacial Indifference"/>
                </a:rPr>
                <a:t> 03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11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1536071" y="2018713"/>
            <a:ext cx="6069091" cy="6319087"/>
            <a:chOff x="0" y="0"/>
            <a:chExt cx="8092121" cy="842545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2657194"/>
              <a:ext cx="8092121" cy="17387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900"/>
                </a:lnSpc>
              </a:pPr>
              <a:r>
                <a:rPr lang="pt-BR" sz="9000" dirty="0" err="1">
                  <a:solidFill>
                    <a:srgbClr val="000000"/>
                  </a:solidFill>
                  <a:latin typeface="Glacial Indifference"/>
                </a:rPr>
                <a:t>Mock-ups</a:t>
              </a:r>
              <a:endParaRPr lang="en-US" sz="9000" dirty="0">
                <a:solidFill>
                  <a:srgbClr val="000000"/>
                </a:solidFill>
                <a:latin typeface="Glacial Indifference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855559" y="4474391"/>
              <a:ext cx="4381002" cy="12311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6500" dirty="0" err="1">
                  <a:solidFill>
                    <a:srgbClr val="000000"/>
                  </a:solidFill>
                  <a:latin typeface="Glacial Indifference"/>
                </a:rPr>
                <a:t>Parte</a:t>
              </a:r>
              <a:r>
                <a:rPr lang="en-US" sz="6500" dirty="0">
                  <a:solidFill>
                    <a:srgbClr val="000000"/>
                  </a:solidFill>
                  <a:latin typeface="Glacial Indifference"/>
                </a:rPr>
                <a:t> 03</a:t>
              </a:r>
            </a:p>
          </p:txBody>
        </p:sp>
        <p:sp>
          <p:nvSpPr>
            <p:cNvPr id="14" name="AutoShape 14"/>
            <p:cNvSpPr/>
            <p:nvPr/>
          </p:nvSpPr>
          <p:spPr>
            <a:xfrm rot="-10800000">
              <a:off x="4033361" y="0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5" name="AutoShape 15"/>
            <p:cNvSpPr/>
            <p:nvPr/>
          </p:nvSpPr>
          <p:spPr>
            <a:xfrm rot="-10800000">
              <a:off x="4033361" y="6462235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6" name="Picture 10">
            <a:extLst>
              <a:ext uri="{FF2B5EF4-FFF2-40B4-BE49-F238E27FC236}">
                <a16:creationId xmlns:a16="http://schemas.microsoft.com/office/drawing/2014/main" id="{8D05CB33-1831-4740-AD0E-72306F5119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8608979" y="1348148"/>
            <a:ext cx="6417596" cy="759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29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1">
            <a:extLst>
              <a:ext uri="{FF2B5EF4-FFF2-40B4-BE49-F238E27FC236}">
                <a16:creationId xmlns:a16="http://schemas.microsoft.com/office/drawing/2014/main" id="{393AB908-DC78-44CF-BAED-B73C2CC01BA4}"/>
              </a:ext>
            </a:extLst>
          </p:cNvPr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5" name="Group 12">
              <a:extLst>
                <a:ext uri="{FF2B5EF4-FFF2-40B4-BE49-F238E27FC236}">
                  <a16:creationId xmlns:a16="http://schemas.microsoft.com/office/drawing/2014/main" id="{E8C90F60-01CC-4B19-8EBB-19B05A11E20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7" name="Freeform 13">
                <a:extLst>
                  <a:ext uri="{FF2B5EF4-FFF2-40B4-BE49-F238E27FC236}">
                    <a16:creationId xmlns:a16="http://schemas.microsoft.com/office/drawing/2014/main" id="{58888EF9-F848-44C7-AB1E-C6A567B38622}"/>
                  </a:ext>
                </a:extLst>
              </p:cNvPr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6" name="Picture 14">
              <a:extLst>
                <a:ext uri="{FF2B5EF4-FFF2-40B4-BE49-F238E27FC236}">
                  <a16:creationId xmlns:a16="http://schemas.microsoft.com/office/drawing/2014/main" id="{FE837426-7F4B-4696-8C18-F0D4AE1B3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8" name="Group 15">
            <a:extLst>
              <a:ext uri="{FF2B5EF4-FFF2-40B4-BE49-F238E27FC236}">
                <a16:creationId xmlns:a16="http://schemas.microsoft.com/office/drawing/2014/main" id="{0E2F4F38-CC1E-4468-AF5F-845436F35968}"/>
              </a:ext>
            </a:extLst>
          </p:cNvPr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9" name="TextBox 16">
              <a:extLst>
                <a:ext uri="{FF2B5EF4-FFF2-40B4-BE49-F238E27FC236}">
                  <a16:creationId xmlns:a16="http://schemas.microsoft.com/office/drawing/2014/main" id="{3DA94715-72F5-49B9-882E-100BEB61BF74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12</a:t>
              </a:r>
            </a:p>
          </p:txBody>
        </p:sp>
        <p:sp>
          <p:nvSpPr>
            <p:cNvPr id="10" name="AutoShape 17">
              <a:extLst>
                <a:ext uri="{FF2B5EF4-FFF2-40B4-BE49-F238E27FC236}">
                  <a16:creationId xmlns:a16="http://schemas.microsoft.com/office/drawing/2014/main" id="{D75F92FE-98DA-42E6-B453-956D3E9726EF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1" name="Picture 18">
            <a:extLst>
              <a:ext uri="{FF2B5EF4-FFF2-40B4-BE49-F238E27FC236}">
                <a16:creationId xmlns:a16="http://schemas.microsoft.com/office/drawing/2014/main" id="{BE3E4529-53D4-4866-BAE8-3F3C2A8036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14" name="Imagem 13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CD7318EA-2031-4467-8574-CEA1CBFEE5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326" y="-1"/>
            <a:ext cx="9581347" cy="1034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748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1">
            <a:extLst>
              <a:ext uri="{FF2B5EF4-FFF2-40B4-BE49-F238E27FC236}">
                <a16:creationId xmlns:a16="http://schemas.microsoft.com/office/drawing/2014/main" id="{E4C76641-A88C-4E40-9CA5-48B38210976A}"/>
              </a:ext>
            </a:extLst>
          </p:cNvPr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6" name="Group 12">
              <a:extLst>
                <a:ext uri="{FF2B5EF4-FFF2-40B4-BE49-F238E27FC236}">
                  <a16:creationId xmlns:a16="http://schemas.microsoft.com/office/drawing/2014/main" id="{E6596D06-7A4E-4BA3-9CE0-FD94F5ECD56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8" name="Freeform 13">
                <a:extLst>
                  <a:ext uri="{FF2B5EF4-FFF2-40B4-BE49-F238E27FC236}">
                    <a16:creationId xmlns:a16="http://schemas.microsoft.com/office/drawing/2014/main" id="{E8DBA352-9D87-40AB-9527-007C5BE43950}"/>
                  </a:ext>
                </a:extLst>
              </p:cNvPr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7" name="Picture 14">
              <a:extLst>
                <a:ext uri="{FF2B5EF4-FFF2-40B4-BE49-F238E27FC236}">
                  <a16:creationId xmlns:a16="http://schemas.microsoft.com/office/drawing/2014/main" id="{F7A1DD80-8570-49EF-984D-87A2ACCDC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9" name="Group 15">
            <a:extLst>
              <a:ext uri="{FF2B5EF4-FFF2-40B4-BE49-F238E27FC236}">
                <a16:creationId xmlns:a16="http://schemas.microsoft.com/office/drawing/2014/main" id="{F23E2BF6-95BE-4A39-BCFC-A43B26823044}"/>
              </a:ext>
            </a:extLst>
          </p:cNvPr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0" name="TextBox 16">
              <a:extLst>
                <a:ext uri="{FF2B5EF4-FFF2-40B4-BE49-F238E27FC236}">
                  <a16:creationId xmlns:a16="http://schemas.microsoft.com/office/drawing/2014/main" id="{BE0BA1C1-43BA-4C35-AA5A-4510ED7196F3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13</a:t>
              </a:r>
            </a:p>
          </p:txBody>
        </p:sp>
        <p:sp>
          <p:nvSpPr>
            <p:cNvPr id="11" name="AutoShape 17">
              <a:extLst>
                <a:ext uri="{FF2B5EF4-FFF2-40B4-BE49-F238E27FC236}">
                  <a16:creationId xmlns:a16="http://schemas.microsoft.com/office/drawing/2014/main" id="{6FC02D18-6294-4622-9F3E-2C3CAF03FFE4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2" name="Picture 18">
            <a:extLst>
              <a:ext uri="{FF2B5EF4-FFF2-40B4-BE49-F238E27FC236}">
                <a16:creationId xmlns:a16="http://schemas.microsoft.com/office/drawing/2014/main" id="{5FAB815E-13D1-4EDD-BFF6-92C82C0F40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14" name="Imagem 13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D3B980EE-EEB5-40BF-8E6A-C4FF6444F5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827" y="0"/>
            <a:ext cx="9650345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138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Texto, Carta&#10;&#10;Descrição gerada automaticamente">
            <a:extLst>
              <a:ext uri="{FF2B5EF4-FFF2-40B4-BE49-F238E27FC236}">
                <a16:creationId xmlns:a16="http://schemas.microsoft.com/office/drawing/2014/main" id="{11881794-C791-42A5-AF4F-97CF96762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204" y="0"/>
            <a:ext cx="7643591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259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1">
            <a:extLst>
              <a:ext uri="{FF2B5EF4-FFF2-40B4-BE49-F238E27FC236}">
                <a16:creationId xmlns:a16="http://schemas.microsoft.com/office/drawing/2014/main" id="{56A52AFC-69E9-4179-840D-C2E2BF968232}"/>
              </a:ext>
            </a:extLst>
          </p:cNvPr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6" name="Group 12">
              <a:extLst>
                <a:ext uri="{FF2B5EF4-FFF2-40B4-BE49-F238E27FC236}">
                  <a16:creationId xmlns:a16="http://schemas.microsoft.com/office/drawing/2014/main" id="{49827D9E-3BFE-49D3-9458-4889109A9FB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8" name="Freeform 13">
                <a:extLst>
                  <a:ext uri="{FF2B5EF4-FFF2-40B4-BE49-F238E27FC236}">
                    <a16:creationId xmlns:a16="http://schemas.microsoft.com/office/drawing/2014/main" id="{221F0D21-B42B-42D8-B0E4-E08879670218}"/>
                  </a:ext>
                </a:extLst>
              </p:cNvPr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7" name="Picture 14">
              <a:extLst>
                <a:ext uri="{FF2B5EF4-FFF2-40B4-BE49-F238E27FC236}">
                  <a16:creationId xmlns:a16="http://schemas.microsoft.com/office/drawing/2014/main" id="{9224EA5C-B4AE-4029-AECF-8C70F8235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9" name="Group 15">
            <a:extLst>
              <a:ext uri="{FF2B5EF4-FFF2-40B4-BE49-F238E27FC236}">
                <a16:creationId xmlns:a16="http://schemas.microsoft.com/office/drawing/2014/main" id="{62A50CEE-16D1-4AFA-9AEB-BB4B3DD050E0}"/>
              </a:ext>
            </a:extLst>
          </p:cNvPr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0" name="TextBox 16">
              <a:extLst>
                <a:ext uri="{FF2B5EF4-FFF2-40B4-BE49-F238E27FC236}">
                  <a16:creationId xmlns:a16="http://schemas.microsoft.com/office/drawing/2014/main" id="{CCB7D04B-EEB7-4875-A1E1-C063A768297C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15</a:t>
              </a:r>
            </a:p>
          </p:txBody>
        </p:sp>
        <p:sp>
          <p:nvSpPr>
            <p:cNvPr id="11" name="AutoShape 17">
              <a:extLst>
                <a:ext uri="{FF2B5EF4-FFF2-40B4-BE49-F238E27FC236}">
                  <a16:creationId xmlns:a16="http://schemas.microsoft.com/office/drawing/2014/main" id="{46AC34C7-F178-4C37-988A-4B7F9946CEBD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2" name="Picture 18">
            <a:extLst>
              <a:ext uri="{FF2B5EF4-FFF2-40B4-BE49-F238E27FC236}">
                <a16:creationId xmlns:a16="http://schemas.microsoft.com/office/drawing/2014/main" id="{A4FED35C-6BF1-4126-843E-30B83BAD68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4" name="Imagem 3" descr="Texto, Carta&#10;&#10;Descrição gerada automaticamente">
            <a:extLst>
              <a:ext uri="{FF2B5EF4-FFF2-40B4-BE49-F238E27FC236}">
                <a16:creationId xmlns:a16="http://schemas.microsoft.com/office/drawing/2014/main" id="{8EF8A97D-A771-4017-A93C-6B5DD5C108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483" y="-1"/>
            <a:ext cx="6523033" cy="1033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663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1">
            <a:extLst>
              <a:ext uri="{FF2B5EF4-FFF2-40B4-BE49-F238E27FC236}">
                <a16:creationId xmlns:a16="http://schemas.microsoft.com/office/drawing/2014/main" id="{32385CB2-40FF-457F-811F-D045A80B9167}"/>
              </a:ext>
            </a:extLst>
          </p:cNvPr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6" name="Group 12">
              <a:extLst>
                <a:ext uri="{FF2B5EF4-FFF2-40B4-BE49-F238E27FC236}">
                  <a16:creationId xmlns:a16="http://schemas.microsoft.com/office/drawing/2014/main" id="{0F0EDC73-9FB4-4B5E-9178-F3CEA8FDB2F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8" name="Freeform 13">
                <a:extLst>
                  <a:ext uri="{FF2B5EF4-FFF2-40B4-BE49-F238E27FC236}">
                    <a16:creationId xmlns:a16="http://schemas.microsoft.com/office/drawing/2014/main" id="{A948B768-522E-4AEA-A612-3AC3896DAB2A}"/>
                  </a:ext>
                </a:extLst>
              </p:cNvPr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7" name="Picture 14">
              <a:extLst>
                <a:ext uri="{FF2B5EF4-FFF2-40B4-BE49-F238E27FC236}">
                  <a16:creationId xmlns:a16="http://schemas.microsoft.com/office/drawing/2014/main" id="{FBEABA2D-ABBA-4317-BA88-21874119D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9" name="Group 15">
            <a:extLst>
              <a:ext uri="{FF2B5EF4-FFF2-40B4-BE49-F238E27FC236}">
                <a16:creationId xmlns:a16="http://schemas.microsoft.com/office/drawing/2014/main" id="{2BC49266-7926-4AEF-BB5E-2EDEB6A8485F}"/>
              </a:ext>
            </a:extLst>
          </p:cNvPr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0" name="TextBox 16">
              <a:extLst>
                <a:ext uri="{FF2B5EF4-FFF2-40B4-BE49-F238E27FC236}">
                  <a16:creationId xmlns:a16="http://schemas.microsoft.com/office/drawing/2014/main" id="{79A589C5-822A-42CC-895C-059A3B6B9773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16</a:t>
              </a:r>
            </a:p>
          </p:txBody>
        </p:sp>
        <p:sp>
          <p:nvSpPr>
            <p:cNvPr id="11" name="AutoShape 17">
              <a:extLst>
                <a:ext uri="{FF2B5EF4-FFF2-40B4-BE49-F238E27FC236}">
                  <a16:creationId xmlns:a16="http://schemas.microsoft.com/office/drawing/2014/main" id="{FB0D65B3-38C8-49B7-B3F5-59046637E1FA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2" name="Picture 18">
            <a:extLst>
              <a:ext uri="{FF2B5EF4-FFF2-40B4-BE49-F238E27FC236}">
                <a16:creationId xmlns:a16="http://schemas.microsoft.com/office/drawing/2014/main" id="{AD268A9E-C5BF-4D81-A916-C33F9D6EBA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9D9DAB0A-3F48-4CA1-8DBA-F8EF84511F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380" y="-1"/>
            <a:ext cx="13473239" cy="1037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365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1">
            <a:extLst>
              <a:ext uri="{FF2B5EF4-FFF2-40B4-BE49-F238E27FC236}">
                <a16:creationId xmlns:a16="http://schemas.microsoft.com/office/drawing/2014/main" id="{B2DEFAD1-A2E2-40CF-8D11-0C97588C66D3}"/>
              </a:ext>
            </a:extLst>
          </p:cNvPr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6" name="Group 12">
              <a:extLst>
                <a:ext uri="{FF2B5EF4-FFF2-40B4-BE49-F238E27FC236}">
                  <a16:creationId xmlns:a16="http://schemas.microsoft.com/office/drawing/2014/main" id="{5A7ADC5C-2127-4D98-9E2D-AEF55827519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8" name="Freeform 13">
                <a:extLst>
                  <a:ext uri="{FF2B5EF4-FFF2-40B4-BE49-F238E27FC236}">
                    <a16:creationId xmlns:a16="http://schemas.microsoft.com/office/drawing/2014/main" id="{F5366FD5-3750-49FF-83B4-20CF2D5E92FA}"/>
                  </a:ext>
                </a:extLst>
              </p:cNvPr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7" name="Picture 14">
              <a:extLst>
                <a:ext uri="{FF2B5EF4-FFF2-40B4-BE49-F238E27FC236}">
                  <a16:creationId xmlns:a16="http://schemas.microsoft.com/office/drawing/2014/main" id="{35749607-5DBF-4F19-939E-5BC294E4B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9" name="Group 15">
            <a:extLst>
              <a:ext uri="{FF2B5EF4-FFF2-40B4-BE49-F238E27FC236}">
                <a16:creationId xmlns:a16="http://schemas.microsoft.com/office/drawing/2014/main" id="{52531000-8722-4005-A93A-ED07EE239E63}"/>
              </a:ext>
            </a:extLst>
          </p:cNvPr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0" name="TextBox 16">
              <a:extLst>
                <a:ext uri="{FF2B5EF4-FFF2-40B4-BE49-F238E27FC236}">
                  <a16:creationId xmlns:a16="http://schemas.microsoft.com/office/drawing/2014/main" id="{20ABC55C-177A-4162-B2EA-2988AEDDE08A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17</a:t>
              </a:r>
            </a:p>
          </p:txBody>
        </p:sp>
        <p:sp>
          <p:nvSpPr>
            <p:cNvPr id="11" name="AutoShape 17">
              <a:extLst>
                <a:ext uri="{FF2B5EF4-FFF2-40B4-BE49-F238E27FC236}">
                  <a16:creationId xmlns:a16="http://schemas.microsoft.com/office/drawing/2014/main" id="{03B9DCD7-A1BE-40FA-AFDF-B55DEB11D3E6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2" name="Picture 18">
            <a:extLst>
              <a:ext uri="{FF2B5EF4-FFF2-40B4-BE49-F238E27FC236}">
                <a16:creationId xmlns:a16="http://schemas.microsoft.com/office/drawing/2014/main" id="{1582EF1F-C58E-4A3C-8AD0-4D27ED1BED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4" name="Imagem 3" descr="Gráfico, Diagrama&#10;&#10;Descrição gerada automaticamente com confiança média">
            <a:extLst>
              <a:ext uri="{FF2B5EF4-FFF2-40B4-BE49-F238E27FC236}">
                <a16:creationId xmlns:a16="http://schemas.microsoft.com/office/drawing/2014/main" id="{3D1C5D9D-B185-4C3F-AFD6-76666E6F1B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633" y="0"/>
            <a:ext cx="10272733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215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pt-BR" sz="2000" spc="200" dirty="0">
                  <a:solidFill>
                    <a:srgbClr val="000000"/>
                  </a:solidFill>
                  <a:latin typeface="Glacial Indifference Bold"/>
                </a:rPr>
                <a:t>1</a:t>
              </a: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8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568854" y="2018713"/>
            <a:ext cx="7575146" cy="6748766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8221564" y="2018713"/>
            <a:ext cx="8471140" cy="6319087"/>
            <a:chOff x="-1614066" y="0"/>
            <a:chExt cx="11294853" cy="8425450"/>
          </a:xfrm>
        </p:grpSpPr>
        <p:sp>
          <p:nvSpPr>
            <p:cNvPr id="12" name="TextBox 12"/>
            <p:cNvSpPr txBox="1"/>
            <p:nvPr/>
          </p:nvSpPr>
          <p:spPr>
            <a:xfrm>
              <a:off x="-1614066" y="2673679"/>
              <a:ext cx="11294853" cy="169277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9900"/>
                </a:lnSpc>
              </a:pPr>
              <a:r>
                <a:rPr lang="en-US" sz="9000" dirty="0" err="1">
                  <a:solidFill>
                    <a:srgbClr val="000000"/>
                  </a:solidFill>
                  <a:latin typeface="Glacial Indifference"/>
                </a:rPr>
                <a:t>Entrega</a:t>
              </a:r>
              <a:r>
                <a:rPr lang="en-US" sz="9000" dirty="0">
                  <a:solidFill>
                    <a:srgbClr val="000000"/>
                  </a:solidFill>
                  <a:latin typeface="Glacial Indifference"/>
                </a:rPr>
                <a:t> de valor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394178" y="4490596"/>
              <a:ext cx="5303764" cy="12311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6500" dirty="0" err="1">
                  <a:solidFill>
                    <a:srgbClr val="000000"/>
                  </a:solidFill>
                  <a:latin typeface="Glacial Indifference"/>
                </a:rPr>
                <a:t>Parte</a:t>
              </a:r>
              <a:r>
                <a:rPr lang="en-US" sz="6500" dirty="0">
                  <a:solidFill>
                    <a:srgbClr val="000000"/>
                  </a:solidFill>
                  <a:latin typeface="Glacial Indifference"/>
                </a:rPr>
                <a:t> 04 </a:t>
              </a:r>
            </a:p>
          </p:txBody>
        </p:sp>
        <p:sp>
          <p:nvSpPr>
            <p:cNvPr id="14" name="AutoShape 14"/>
            <p:cNvSpPr/>
            <p:nvPr/>
          </p:nvSpPr>
          <p:spPr>
            <a:xfrm rot="-10800000">
              <a:off x="4033361" y="0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5" name="AutoShape 15"/>
            <p:cNvSpPr/>
            <p:nvPr/>
          </p:nvSpPr>
          <p:spPr>
            <a:xfrm rot="-10800000">
              <a:off x="4033361" y="6462235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1">
            <a:extLst>
              <a:ext uri="{FF2B5EF4-FFF2-40B4-BE49-F238E27FC236}">
                <a16:creationId xmlns:a16="http://schemas.microsoft.com/office/drawing/2014/main" id="{6F9C8F9C-9337-4500-9D56-B6ADD763AE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0" y="7106376"/>
            <a:ext cx="3729943" cy="3180624"/>
          </a:xfrm>
          <a:prstGeom prst="rect">
            <a:avLst/>
          </a:prstGeom>
        </p:spPr>
      </p:pic>
      <p:pic>
        <p:nvPicPr>
          <p:cNvPr id="15" name="Picture 13">
            <a:extLst>
              <a:ext uri="{FF2B5EF4-FFF2-40B4-BE49-F238E27FC236}">
                <a16:creationId xmlns:a16="http://schemas.microsoft.com/office/drawing/2014/main" id="{3F80A002-6C86-45DB-B6FB-A25348949A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flipH="1">
            <a:off x="13652765" y="7581708"/>
            <a:ext cx="4635235" cy="2705292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6" y="4841768"/>
            <a:ext cx="749556" cy="615553"/>
            <a:chOff x="-1" y="-9525"/>
            <a:chExt cx="999407" cy="820737"/>
          </a:xfrm>
        </p:grpSpPr>
        <p:sp>
          <p:nvSpPr>
            <p:cNvPr id="7" name="TextBox 7"/>
            <p:cNvSpPr txBox="1"/>
            <p:nvPr/>
          </p:nvSpPr>
          <p:spPr>
            <a:xfrm>
              <a:off x="394146" y="-9525"/>
              <a:ext cx="605260" cy="820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399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19</a:t>
              </a:r>
            </a:p>
            <a:p>
              <a:pPr algn="r">
                <a:lnSpc>
                  <a:spcPts val="2400"/>
                </a:lnSpc>
              </a:pPr>
              <a:endParaRPr lang="en-US" sz="2000" spc="200" dirty="0">
                <a:solidFill>
                  <a:srgbClr val="000000"/>
                </a:solidFill>
                <a:latin typeface="Glacial Indifference Bold"/>
              </a:endParaRP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05D41E6-0934-4ACC-A586-FB481F33DFB0}"/>
              </a:ext>
            </a:extLst>
          </p:cNvPr>
          <p:cNvSpPr txBox="1"/>
          <p:nvPr/>
        </p:nvSpPr>
        <p:spPr>
          <a:xfrm>
            <a:off x="4774506" y="115461"/>
            <a:ext cx="815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 err="1">
                <a:latin typeface="Glacial Indifference" panose="020B0604020202020204" charset="0"/>
              </a:rPr>
              <a:t>Chatbot</a:t>
            </a:r>
            <a:r>
              <a:rPr lang="pt-BR" sz="4800" b="1" dirty="0">
                <a:latin typeface="Glacial Indifference" panose="020B0604020202020204" charset="0"/>
              </a:rPr>
              <a:t> e perfil </a:t>
            </a:r>
            <a:r>
              <a:rPr lang="pt-BR" sz="4800" b="1" dirty="0" err="1">
                <a:latin typeface="Glacial Indifference" panose="020B0604020202020204" charset="0"/>
              </a:rPr>
              <a:t>adm</a:t>
            </a:r>
            <a:r>
              <a:rPr lang="pt-BR" sz="4800" b="1" dirty="0">
                <a:latin typeface="Glacial Indifference" panose="020B0604020202020204" charset="0"/>
              </a:rPr>
              <a:t>/gestor</a:t>
            </a:r>
          </a:p>
        </p:txBody>
      </p:sp>
      <p:pic>
        <p:nvPicPr>
          <p:cNvPr id="16" name="Vídeo 14">
            <a:hlinkClick r:id="" action="ppaction://media"/>
            <a:extLst>
              <a:ext uri="{FF2B5EF4-FFF2-40B4-BE49-F238E27FC236}">
                <a16:creationId xmlns:a16="http://schemas.microsoft.com/office/drawing/2014/main" id="{96306705-22A7-4791-8035-538A1C589F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229764" y="1248156"/>
            <a:ext cx="13828471" cy="77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36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>
                  <a:solidFill>
                    <a:srgbClr val="FFFFFF"/>
                  </a:solidFill>
                  <a:latin typeface="Glacial Indifference Bold"/>
                </a:rPr>
                <a:t>02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979778" y="1523566"/>
            <a:ext cx="8328444" cy="2406303"/>
            <a:chOff x="0" y="0"/>
            <a:chExt cx="11104593" cy="3208404"/>
          </a:xfrm>
        </p:grpSpPr>
        <p:sp>
          <p:nvSpPr>
            <p:cNvPr id="11" name="TextBox 11"/>
            <p:cNvSpPr txBox="1"/>
            <p:nvPr/>
          </p:nvSpPr>
          <p:spPr>
            <a:xfrm>
              <a:off x="0" y="85725"/>
              <a:ext cx="11104593" cy="1729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899"/>
                </a:lnSpc>
              </a:pPr>
              <a:r>
                <a:rPr lang="en-US" sz="8999" dirty="0" err="1">
                  <a:solidFill>
                    <a:srgbClr val="FFFFFF"/>
                  </a:solidFill>
                  <a:latin typeface="Glacial Indifference"/>
                </a:rPr>
                <a:t>Integrantes</a:t>
              </a:r>
              <a:endParaRPr lang="en-US" sz="8999" dirty="0">
                <a:solidFill>
                  <a:srgbClr val="FFFFFF"/>
                </a:solidFill>
                <a:latin typeface="Glacial Indifference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311172" y="2060502"/>
              <a:ext cx="6482249" cy="1147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600"/>
                </a:lnSpc>
              </a:pPr>
              <a:r>
                <a:rPr lang="en-US" sz="6000" dirty="0" err="1">
                  <a:solidFill>
                    <a:srgbClr val="FFFFFF"/>
                  </a:solidFill>
                  <a:latin typeface="Glacial Indifference"/>
                </a:rPr>
                <a:t>Equipe</a:t>
              </a:r>
              <a:r>
                <a:rPr lang="en-US" sz="6000" dirty="0">
                  <a:solidFill>
                    <a:srgbClr val="FFFFFF"/>
                  </a:solidFill>
                  <a:latin typeface="Glacial Indifference"/>
                </a:rPr>
                <a:t> RGBA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585703" y="6849255"/>
            <a:ext cx="3043636" cy="849951"/>
            <a:chOff x="0" y="-19049"/>
            <a:chExt cx="4058181" cy="1133268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19049"/>
              <a:ext cx="4058181" cy="521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pt-BR" sz="2500" spc="100" dirty="0">
                  <a:solidFill>
                    <a:srgbClr val="FFFFFF"/>
                  </a:solidFill>
                  <a:latin typeface="Open Sauce Light Bold"/>
                </a:rPr>
                <a:t>B</a:t>
              </a:r>
              <a:r>
                <a:rPr lang="en-US" sz="2500" spc="100" dirty="0" err="1">
                  <a:solidFill>
                    <a:srgbClr val="FFFFFF"/>
                  </a:solidFill>
                  <a:latin typeface="Open Sauce Light Bold"/>
                </a:rPr>
                <a:t>árbara</a:t>
              </a:r>
              <a:r>
                <a:rPr lang="en-US" sz="2500" spc="100" dirty="0">
                  <a:solidFill>
                    <a:srgbClr val="FFFFFF"/>
                  </a:solidFill>
                  <a:latin typeface="Open Sauce Light Bold"/>
                </a:rPr>
                <a:t> Port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14425" y="702140"/>
              <a:ext cx="3429330" cy="4120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00"/>
                </a:lnSpc>
              </a:pPr>
              <a:r>
                <a:rPr lang="en-US" sz="2000" spc="80" dirty="0">
                  <a:solidFill>
                    <a:srgbClr val="FFFFFF"/>
                  </a:solidFill>
                  <a:latin typeface="Open Sauce Light"/>
                </a:rPr>
                <a:t>Product Owner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936683" y="6849255"/>
            <a:ext cx="2946359" cy="849951"/>
            <a:chOff x="0" y="-19049"/>
            <a:chExt cx="3928479" cy="1133267"/>
          </a:xfrm>
        </p:grpSpPr>
        <p:sp>
          <p:nvSpPr>
            <p:cNvPr id="21" name="TextBox 21"/>
            <p:cNvSpPr txBox="1"/>
            <p:nvPr/>
          </p:nvSpPr>
          <p:spPr>
            <a:xfrm>
              <a:off x="249573" y="702140"/>
              <a:ext cx="3429331" cy="4120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00"/>
                </a:lnSpc>
              </a:pPr>
              <a:r>
                <a:rPr lang="pt-BR" sz="2000" spc="80" dirty="0">
                  <a:solidFill>
                    <a:srgbClr val="FFFFFF"/>
                  </a:solidFill>
                  <a:latin typeface="Open Sauce Light"/>
                </a:rPr>
                <a:t>S</a:t>
              </a:r>
              <a:r>
                <a:rPr lang="en-US" sz="2000" spc="80" dirty="0" err="1">
                  <a:solidFill>
                    <a:srgbClr val="FFFFFF"/>
                  </a:solidFill>
                  <a:latin typeface="Open Sauce Light"/>
                </a:rPr>
                <a:t>crum</a:t>
              </a:r>
              <a:r>
                <a:rPr lang="en-US" sz="2000" spc="80" dirty="0">
                  <a:solidFill>
                    <a:srgbClr val="FFFFFF"/>
                  </a:solidFill>
                  <a:latin typeface="Open Sauce Light"/>
                </a:rPr>
                <a:t> Master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19049"/>
              <a:ext cx="3928479" cy="521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en-US" sz="2500" spc="100" dirty="0">
                  <a:solidFill>
                    <a:srgbClr val="FFFFFF"/>
                  </a:solidFill>
                  <a:latin typeface="Open Sauce Light Bold"/>
                </a:rPr>
                <a:t>Giovanni Alves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332000" y="6849255"/>
            <a:ext cx="3019317" cy="1183376"/>
            <a:chOff x="0" y="-19049"/>
            <a:chExt cx="4025756" cy="1577834"/>
          </a:xfrm>
        </p:grpSpPr>
        <p:sp>
          <p:nvSpPr>
            <p:cNvPr id="26" name="TextBox 26"/>
            <p:cNvSpPr txBox="1"/>
            <p:nvPr/>
          </p:nvSpPr>
          <p:spPr>
            <a:xfrm>
              <a:off x="298213" y="702140"/>
              <a:ext cx="3429331" cy="856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00"/>
                </a:lnSpc>
              </a:pPr>
              <a:r>
                <a:rPr lang="en-US" sz="2000" spc="80" dirty="0">
                  <a:solidFill>
                    <a:srgbClr val="FFFFFF"/>
                  </a:solidFill>
                  <a:latin typeface="Open Sauce Light"/>
                </a:rPr>
                <a:t>Time de </a:t>
              </a:r>
              <a:r>
                <a:rPr lang="en-US" sz="2000" spc="80" dirty="0" err="1">
                  <a:solidFill>
                    <a:srgbClr val="FFFFFF"/>
                  </a:solidFill>
                  <a:latin typeface="Open Sauce Light"/>
                </a:rPr>
                <a:t>desenvolvimento</a:t>
              </a:r>
              <a:endParaRPr lang="en-US" sz="2000" spc="80" dirty="0">
                <a:solidFill>
                  <a:srgbClr val="FFFFFF"/>
                </a:solidFill>
                <a:latin typeface="Open Sauce Light"/>
              </a:endParaRP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19049"/>
              <a:ext cx="4025756" cy="521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en-US" sz="2500" spc="100" dirty="0">
                  <a:solidFill>
                    <a:srgbClr val="FFFFFF"/>
                  </a:solidFill>
                  <a:latin typeface="Open Sauce Light Bold"/>
                </a:rPr>
                <a:t>Ana Clara Godoy</a:t>
              </a:r>
            </a:p>
          </p:txBody>
        </p:sp>
      </p:grpSp>
      <p:pic>
        <p:nvPicPr>
          <p:cNvPr id="30" name="Imagem 29" descr="Homem de camisa preta&#10;&#10;Descrição gerada automaticamente">
            <a:extLst>
              <a:ext uri="{FF2B5EF4-FFF2-40B4-BE49-F238E27FC236}">
                <a16:creationId xmlns:a16="http://schemas.microsoft.com/office/drawing/2014/main" id="{B7945331-912E-4F09-9D5B-DE3972CADD9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57" t="8140" r="9861" b="36013"/>
          <a:stretch/>
        </p:blipFill>
        <p:spPr>
          <a:xfrm>
            <a:off x="3614477" y="4982277"/>
            <a:ext cx="1517905" cy="1517904"/>
          </a:xfrm>
          <a:prstGeom prst="ellipse">
            <a:avLst/>
          </a:prstGeom>
        </p:spPr>
      </p:pic>
      <p:pic>
        <p:nvPicPr>
          <p:cNvPr id="35" name="Imagem 34" descr="Mulher com a mão no rosto&#10;&#10;Descrição gerada automaticamente com confiança média">
            <a:extLst>
              <a:ext uri="{FF2B5EF4-FFF2-40B4-BE49-F238E27FC236}">
                <a16:creationId xmlns:a16="http://schemas.microsoft.com/office/drawing/2014/main" id="{51675FC0-D235-4814-8615-36F9422D14B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" t="10991" r="63" b="14103"/>
          <a:stretch/>
        </p:blipFill>
        <p:spPr>
          <a:xfrm>
            <a:off x="8327787" y="4982277"/>
            <a:ext cx="1517904" cy="1517904"/>
          </a:xfrm>
          <a:prstGeom prst="ellipse">
            <a:avLst/>
          </a:prstGeom>
        </p:spPr>
      </p:pic>
      <p:pic>
        <p:nvPicPr>
          <p:cNvPr id="37" name="Imagem 36" descr="Mulher com cabelos longos&#10;&#10;Descrição gerada automaticamente">
            <a:extLst>
              <a:ext uri="{FF2B5EF4-FFF2-40B4-BE49-F238E27FC236}">
                <a16:creationId xmlns:a16="http://schemas.microsoft.com/office/drawing/2014/main" id="{2008734B-2EEA-46F3-92EA-0C0C2D46DB1B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" t="4899" r="-236" b="20101"/>
          <a:stretch/>
        </p:blipFill>
        <p:spPr>
          <a:xfrm>
            <a:off x="13095062" y="4982277"/>
            <a:ext cx="1517904" cy="1517904"/>
          </a:xfrm>
          <a:prstGeom prst="ellipse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1">
            <a:extLst>
              <a:ext uri="{FF2B5EF4-FFF2-40B4-BE49-F238E27FC236}">
                <a16:creationId xmlns:a16="http://schemas.microsoft.com/office/drawing/2014/main" id="{740D246D-6A09-4920-8188-8CCFF0E23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0" y="7106376"/>
            <a:ext cx="3729943" cy="3180624"/>
          </a:xfrm>
          <a:prstGeom prst="rect">
            <a:avLst/>
          </a:prstGeom>
        </p:spPr>
      </p:pic>
      <p:pic>
        <p:nvPicPr>
          <p:cNvPr id="15" name="Picture 13">
            <a:extLst>
              <a:ext uri="{FF2B5EF4-FFF2-40B4-BE49-F238E27FC236}">
                <a16:creationId xmlns:a16="http://schemas.microsoft.com/office/drawing/2014/main" id="{A1B227B9-7242-4F75-8B62-EDB2234DBE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flipH="1">
            <a:off x="13652765" y="7581708"/>
            <a:ext cx="4635235" cy="2705292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6" y="4841768"/>
            <a:ext cx="749556" cy="615553"/>
            <a:chOff x="-1" y="-9525"/>
            <a:chExt cx="999407" cy="820737"/>
          </a:xfrm>
        </p:grpSpPr>
        <p:sp>
          <p:nvSpPr>
            <p:cNvPr id="7" name="TextBox 7"/>
            <p:cNvSpPr txBox="1"/>
            <p:nvPr/>
          </p:nvSpPr>
          <p:spPr>
            <a:xfrm>
              <a:off x="394146" y="-9525"/>
              <a:ext cx="605260" cy="820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399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20</a:t>
              </a:r>
            </a:p>
            <a:p>
              <a:pPr algn="r">
                <a:lnSpc>
                  <a:spcPts val="2400"/>
                </a:lnSpc>
              </a:pPr>
              <a:endParaRPr lang="en-US" sz="2000" spc="200" dirty="0">
                <a:solidFill>
                  <a:srgbClr val="000000"/>
                </a:solidFill>
                <a:latin typeface="Glacial Indifference Bold"/>
              </a:endParaRP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794CC98-2DF8-4640-87B3-EBB649CB02C3}"/>
              </a:ext>
            </a:extLst>
          </p:cNvPr>
          <p:cNvSpPr txBox="1"/>
          <p:nvPr/>
        </p:nvSpPr>
        <p:spPr>
          <a:xfrm>
            <a:off x="4890270" y="197703"/>
            <a:ext cx="85074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b="1" dirty="0">
                <a:latin typeface="Glacial Indifference" panose="020B0604020202020204" charset="0"/>
              </a:rPr>
              <a:t>Criar questão e gerir usuários</a:t>
            </a:r>
          </a:p>
        </p:txBody>
      </p:sp>
      <p:pic>
        <p:nvPicPr>
          <p:cNvPr id="16" name="criar questao e gerir usuarios">
            <a:hlinkClick r:id="" action="ppaction://media"/>
            <a:extLst>
              <a:ext uri="{FF2B5EF4-FFF2-40B4-BE49-F238E27FC236}">
                <a16:creationId xmlns:a16="http://schemas.microsoft.com/office/drawing/2014/main" id="{575F224F-165B-47F6-9B70-8AD435E620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229762" y="1561977"/>
            <a:ext cx="13828471" cy="77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194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6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3">
            <a:extLst>
              <a:ext uri="{FF2B5EF4-FFF2-40B4-BE49-F238E27FC236}">
                <a16:creationId xmlns:a16="http://schemas.microsoft.com/office/drawing/2014/main" id="{8AD3ED97-A59B-47E4-A4A8-E3CA86C9DD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flipH="1">
            <a:off x="13652765" y="7581708"/>
            <a:ext cx="4635235" cy="2705292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6" y="4841768"/>
            <a:ext cx="749556" cy="615553"/>
            <a:chOff x="-1" y="-9525"/>
            <a:chExt cx="999407" cy="820737"/>
          </a:xfrm>
        </p:grpSpPr>
        <p:sp>
          <p:nvSpPr>
            <p:cNvPr id="7" name="TextBox 7"/>
            <p:cNvSpPr txBox="1"/>
            <p:nvPr/>
          </p:nvSpPr>
          <p:spPr>
            <a:xfrm>
              <a:off x="394146" y="-9525"/>
              <a:ext cx="605260" cy="820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399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21</a:t>
              </a:r>
            </a:p>
            <a:p>
              <a:pPr algn="r">
                <a:lnSpc>
                  <a:spcPts val="2400"/>
                </a:lnSpc>
              </a:pPr>
              <a:endParaRPr lang="en-US" sz="2000" spc="200" dirty="0">
                <a:solidFill>
                  <a:srgbClr val="000000"/>
                </a:solidFill>
                <a:latin typeface="Glacial Indifference Bold"/>
              </a:endParaRP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794CC98-2DF8-4640-87B3-EBB649CB02C3}"/>
              </a:ext>
            </a:extLst>
          </p:cNvPr>
          <p:cNvSpPr txBox="1"/>
          <p:nvPr/>
        </p:nvSpPr>
        <p:spPr>
          <a:xfrm>
            <a:off x="4240252" y="201995"/>
            <a:ext cx="98074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b="1" dirty="0">
                <a:latin typeface="Glacial Indifference" panose="020B0604020202020204" charset="0"/>
              </a:rPr>
              <a:t>Cadastro de destaques e de livros</a:t>
            </a:r>
          </a:p>
        </p:txBody>
      </p:sp>
      <p:pic>
        <p:nvPicPr>
          <p:cNvPr id="14" name="Picture 11">
            <a:extLst>
              <a:ext uri="{FF2B5EF4-FFF2-40B4-BE49-F238E27FC236}">
                <a16:creationId xmlns:a16="http://schemas.microsoft.com/office/drawing/2014/main" id="{70B3EAEA-3A37-4194-B22D-77985008AC0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0" y="7106376"/>
            <a:ext cx="3729943" cy="3180624"/>
          </a:xfrm>
          <a:prstGeom prst="rect">
            <a:avLst/>
          </a:prstGeom>
        </p:spPr>
      </p:pic>
      <p:pic>
        <p:nvPicPr>
          <p:cNvPr id="16" name="upar noticias e livro">
            <a:hlinkClick r:id="" action="ppaction://media"/>
            <a:extLst>
              <a:ext uri="{FF2B5EF4-FFF2-40B4-BE49-F238E27FC236}">
                <a16:creationId xmlns:a16="http://schemas.microsoft.com/office/drawing/2014/main" id="{9D225E4C-B182-4AF5-8747-F07AEEE4EE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229762" y="1561977"/>
            <a:ext cx="13828471" cy="77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847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6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F209070-DDE0-49CC-AC66-CF208E2873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flipH="1">
            <a:off x="13652765" y="7581708"/>
            <a:ext cx="4635235" cy="2705292"/>
          </a:xfrm>
          <a:prstGeom prst="rect">
            <a:avLst/>
          </a:prstGeom>
        </p:spPr>
      </p:pic>
      <p:pic>
        <p:nvPicPr>
          <p:cNvPr id="15" name="Picture 11">
            <a:extLst>
              <a:ext uri="{FF2B5EF4-FFF2-40B4-BE49-F238E27FC236}">
                <a16:creationId xmlns:a16="http://schemas.microsoft.com/office/drawing/2014/main" id="{0F2A3A04-9837-4FED-8303-D7BEF48341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0" y="7106376"/>
            <a:ext cx="3729943" cy="3180624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6" y="4841768"/>
            <a:ext cx="749556" cy="615553"/>
            <a:chOff x="-1" y="-9525"/>
            <a:chExt cx="999407" cy="820737"/>
          </a:xfrm>
        </p:grpSpPr>
        <p:sp>
          <p:nvSpPr>
            <p:cNvPr id="7" name="TextBox 7"/>
            <p:cNvSpPr txBox="1"/>
            <p:nvPr/>
          </p:nvSpPr>
          <p:spPr>
            <a:xfrm>
              <a:off x="394146" y="-9525"/>
              <a:ext cx="605260" cy="820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399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22</a:t>
              </a:r>
            </a:p>
            <a:p>
              <a:pPr algn="r">
                <a:lnSpc>
                  <a:spcPts val="2400"/>
                </a:lnSpc>
              </a:pPr>
              <a:endParaRPr lang="en-US" sz="2000" spc="200" dirty="0">
                <a:solidFill>
                  <a:srgbClr val="000000"/>
                </a:solidFill>
                <a:latin typeface="Glacial Indifference Bold"/>
              </a:endParaRP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794CC98-2DF8-4640-87B3-EBB649CB02C3}"/>
              </a:ext>
            </a:extLst>
          </p:cNvPr>
          <p:cNvSpPr txBox="1"/>
          <p:nvPr/>
        </p:nvSpPr>
        <p:spPr>
          <a:xfrm>
            <a:off x="5638936" y="366477"/>
            <a:ext cx="70341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b="1" dirty="0">
                <a:latin typeface="Glacial Indifference" panose="020B0604020202020204" charset="0"/>
              </a:rPr>
              <a:t>Perfil aluno e perfil tutor</a:t>
            </a:r>
          </a:p>
        </p:txBody>
      </p:sp>
      <p:pic>
        <p:nvPicPr>
          <p:cNvPr id="16" name="realização curso">
            <a:hlinkClick r:id="" action="ppaction://media"/>
            <a:extLst>
              <a:ext uri="{FF2B5EF4-FFF2-40B4-BE49-F238E27FC236}">
                <a16:creationId xmlns:a16="http://schemas.microsoft.com/office/drawing/2014/main" id="{1C8F698E-B518-4137-AD08-033A2CBB16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229762" y="1248156"/>
            <a:ext cx="13828471" cy="77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949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6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1C41E65-3621-4F04-807A-CBCE6E4643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flipH="1">
            <a:off x="13652765" y="7581708"/>
            <a:ext cx="4635235" cy="2705292"/>
          </a:xfrm>
          <a:prstGeom prst="rect">
            <a:avLst/>
          </a:prstGeom>
        </p:spPr>
      </p:pic>
      <p:pic>
        <p:nvPicPr>
          <p:cNvPr id="15" name="Picture 11">
            <a:extLst>
              <a:ext uri="{FF2B5EF4-FFF2-40B4-BE49-F238E27FC236}">
                <a16:creationId xmlns:a16="http://schemas.microsoft.com/office/drawing/2014/main" id="{1F31865F-477C-4FBC-895A-D0E17FDC2B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0" y="7106376"/>
            <a:ext cx="3729943" cy="3180624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6" y="4841768"/>
            <a:ext cx="749556" cy="615553"/>
            <a:chOff x="-1" y="-9525"/>
            <a:chExt cx="999407" cy="820737"/>
          </a:xfrm>
        </p:grpSpPr>
        <p:sp>
          <p:nvSpPr>
            <p:cNvPr id="7" name="TextBox 7"/>
            <p:cNvSpPr txBox="1"/>
            <p:nvPr/>
          </p:nvSpPr>
          <p:spPr>
            <a:xfrm>
              <a:off x="394146" y="-9525"/>
              <a:ext cx="605260" cy="820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399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23</a:t>
              </a:r>
            </a:p>
            <a:p>
              <a:pPr algn="r">
                <a:lnSpc>
                  <a:spcPts val="2400"/>
                </a:lnSpc>
              </a:pPr>
              <a:endParaRPr lang="en-US" sz="2000" spc="200" dirty="0">
                <a:solidFill>
                  <a:srgbClr val="000000"/>
                </a:solidFill>
                <a:latin typeface="Glacial Indifference Bold"/>
              </a:endParaRP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794CC98-2DF8-4640-87B3-EBB649CB02C3}"/>
              </a:ext>
            </a:extLst>
          </p:cNvPr>
          <p:cNvSpPr txBox="1"/>
          <p:nvPr/>
        </p:nvSpPr>
        <p:spPr>
          <a:xfrm>
            <a:off x="4110410" y="366477"/>
            <a:ext cx="100671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b="1" dirty="0">
                <a:latin typeface="Glacial Indifference" panose="020B0604020202020204" charset="0"/>
              </a:rPr>
              <a:t>Dashboard e registro de atividades</a:t>
            </a:r>
          </a:p>
        </p:txBody>
      </p:sp>
      <p:pic>
        <p:nvPicPr>
          <p:cNvPr id="16" name="dashboard">
            <a:hlinkClick r:id="" action="ppaction://media"/>
            <a:extLst>
              <a:ext uri="{FF2B5EF4-FFF2-40B4-BE49-F238E27FC236}">
                <a16:creationId xmlns:a16="http://schemas.microsoft.com/office/drawing/2014/main" id="{815D64DD-E13A-4571-8963-A54C30EC42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229764" y="1248156"/>
            <a:ext cx="13828471" cy="77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55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533400" y="2018713"/>
            <a:ext cx="8065814" cy="6319087"/>
            <a:chOff x="0" y="0"/>
            <a:chExt cx="8092121" cy="8425450"/>
          </a:xfrm>
        </p:grpSpPr>
        <p:sp>
          <p:nvSpPr>
            <p:cNvPr id="7" name="TextBox 7"/>
            <p:cNvSpPr txBox="1"/>
            <p:nvPr/>
          </p:nvSpPr>
          <p:spPr>
            <a:xfrm>
              <a:off x="0" y="2657194"/>
              <a:ext cx="8092121" cy="33855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900"/>
                </a:lnSpc>
              </a:pPr>
              <a:r>
                <a:rPr lang="en-US" sz="9000" dirty="0">
                  <a:solidFill>
                    <a:srgbClr val="000000"/>
                  </a:solidFill>
                  <a:latin typeface="Glacial Indifference"/>
                </a:rPr>
                <a:t>Banco de dados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925411" y="4523626"/>
              <a:ext cx="4241298" cy="12311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6500" dirty="0" err="1">
                  <a:solidFill>
                    <a:srgbClr val="000000"/>
                  </a:solidFill>
                  <a:latin typeface="Glacial Indifference"/>
                </a:rPr>
                <a:t>Parte</a:t>
              </a:r>
              <a:r>
                <a:rPr lang="en-US" sz="6500" dirty="0">
                  <a:solidFill>
                    <a:srgbClr val="000000"/>
                  </a:solidFill>
                  <a:latin typeface="Glacial Indifference"/>
                </a:rPr>
                <a:t> 05</a:t>
              </a:r>
            </a:p>
          </p:txBody>
        </p:sp>
        <p:sp>
          <p:nvSpPr>
            <p:cNvPr id="9" name="AutoShape 9"/>
            <p:cNvSpPr/>
            <p:nvPr/>
          </p:nvSpPr>
          <p:spPr>
            <a:xfrm rot="-10800000">
              <a:off x="4033361" y="0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0" name="AutoShape 10"/>
            <p:cNvSpPr/>
            <p:nvPr/>
          </p:nvSpPr>
          <p:spPr>
            <a:xfrm rot="-10800000">
              <a:off x="4033361" y="6462235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2" name="TextBox 12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24</a:t>
              </a:r>
            </a:p>
          </p:txBody>
        </p:sp>
        <p:sp>
          <p:nvSpPr>
            <p:cNvPr id="13" name="AutoShape 13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8301877" y="1626910"/>
            <a:ext cx="8065814" cy="763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7174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11" name="Group 11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2" name="TextBox 12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15</a:t>
              </a:r>
            </a:p>
          </p:txBody>
        </p:sp>
        <p:sp>
          <p:nvSpPr>
            <p:cNvPr id="13" name="AutoShape 13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8" name="Imagem 7" descr="Diagrama, Esquemático&#10;&#10;Descrição gerada automaticamente">
            <a:extLst>
              <a:ext uri="{FF2B5EF4-FFF2-40B4-BE49-F238E27FC236}">
                <a16:creationId xmlns:a16="http://schemas.microsoft.com/office/drawing/2014/main" id="{570F15F5-7A67-4814-848D-44BA16AAAE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2753"/>
            <a:ext cx="18288000" cy="614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906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536071" y="2018713"/>
            <a:ext cx="6069091" cy="6319087"/>
            <a:chOff x="0" y="0"/>
            <a:chExt cx="8092121" cy="8425450"/>
          </a:xfrm>
        </p:grpSpPr>
        <p:sp>
          <p:nvSpPr>
            <p:cNvPr id="7" name="TextBox 7"/>
            <p:cNvSpPr txBox="1"/>
            <p:nvPr/>
          </p:nvSpPr>
          <p:spPr>
            <a:xfrm>
              <a:off x="0" y="2657194"/>
              <a:ext cx="8092121" cy="17387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900"/>
                </a:lnSpc>
              </a:pPr>
              <a:r>
                <a:rPr lang="en-US" sz="9000" dirty="0">
                  <a:solidFill>
                    <a:srgbClr val="000000"/>
                  </a:solidFill>
                  <a:latin typeface="Glacial Indifference"/>
                </a:rPr>
                <a:t>Burndown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925411" y="4523626"/>
              <a:ext cx="4241298" cy="12311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6500" dirty="0" err="1">
                  <a:solidFill>
                    <a:srgbClr val="000000"/>
                  </a:solidFill>
                  <a:latin typeface="Glacial Indifference"/>
                </a:rPr>
                <a:t>Parte</a:t>
              </a:r>
              <a:r>
                <a:rPr lang="en-US" sz="6500" dirty="0">
                  <a:solidFill>
                    <a:srgbClr val="000000"/>
                  </a:solidFill>
                  <a:latin typeface="Glacial Indifference"/>
                </a:rPr>
                <a:t> 06</a:t>
              </a:r>
            </a:p>
          </p:txBody>
        </p:sp>
        <p:sp>
          <p:nvSpPr>
            <p:cNvPr id="9" name="AutoShape 9"/>
            <p:cNvSpPr/>
            <p:nvPr/>
          </p:nvSpPr>
          <p:spPr>
            <a:xfrm rot="-10800000">
              <a:off x="4033361" y="0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0" name="AutoShape 10"/>
            <p:cNvSpPr/>
            <p:nvPr/>
          </p:nvSpPr>
          <p:spPr>
            <a:xfrm rot="-10800000">
              <a:off x="4033361" y="6462235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2" name="TextBox 12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26</a:t>
              </a:r>
            </a:p>
          </p:txBody>
        </p:sp>
        <p:sp>
          <p:nvSpPr>
            <p:cNvPr id="13" name="AutoShape 13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8301877" y="1626910"/>
            <a:ext cx="8065814" cy="763139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11" name="Group 11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2" name="TextBox 12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27</a:t>
              </a:r>
            </a:p>
          </p:txBody>
        </p:sp>
        <p:sp>
          <p:nvSpPr>
            <p:cNvPr id="13" name="AutoShape 13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9" name="Imagem 8" descr="Gráfico, Gráfico de linhas&#10;&#10;Descrição gerada automaticamente">
            <a:extLst>
              <a:ext uri="{FF2B5EF4-FFF2-40B4-BE49-F238E27FC236}">
                <a16:creationId xmlns:a16="http://schemas.microsoft.com/office/drawing/2014/main" id="{F0350DED-77A1-4845-A5DF-328B8D581F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427" y="1325652"/>
            <a:ext cx="11867146" cy="7379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9556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28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8221564" y="1638300"/>
            <a:ext cx="8471140" cy="7339811"/>
            <a:chOff x="-1614066" y="0"/>
            <a:chExt cx="11294853" cy="9786416"/>
          </a:xfrm>
        </p:grpSpPr>
        <p:sp>
          <p:nvSpPr>
            <p:cNvPr id="12" name="TextBox 12"/>
            <p:cNvSpPr txBox="1"/>
            <p:nvPr/>
          </p:nvSpPr>
          <p:spPr>
            <a:xfrm>
              <a:off x="-1614066" y="2673679"/>
              <a:ext cx="11294853" cy="338554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9900"/>
                </a:lnSpc>
              </a:pPr>
              <a:r>
                <a:rPr lang="en-US" sz="9000" dirty="0" err="1">
                  <a:solidFill>
                    <a:srgbClr val="000000"/>
                  </a:solidFill>
                  <a:latin typeface="Glacial Indifference"/>
                </a:rPr>
                <a:t>Tecnologias</a:t>
              </a:r>
              <a:r>
                <a:rPr lang="en-US" sz="9000" dirty="0">
                  <a:solidFill>
                    <a:srgbClr val="000000"/>
                  </a:solidFill>
                  <a:latin typeface="Glacial Indifference"/>
                </a:rPr>
                <a:t> </a:t>
              </a:r>
              <a:r>
                <a:rPr lang="en-US" sz="9000" dirty="0" err="1">
                  <a:solidFill>
                    <a:srgbClr val="000000"/>
                  </a:solidFill>
                  <a:latin typeface="Glacial Indifference"/>
                </a:rPr>
                <a:t>utilizadas</a:t>
              </a:r>
              <a:endParaRPr lang="en-US" sz="9000" dirty="0">
                <a:solidFill>
                  <a:srgbClr val="000000"/>
                </a:solidFill>
                <a:latin typeface="Glacial Indifference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394178" y="6045653"/>
              <a:ext cx="5303764" cy="12311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6500" dirty="0" err="1">
                  <a:solidFill>
                    <a:srgbClr val="000000"/>
                  </a:solidFill>
                  <a:latin typeface="Glacial Indifference"/>
                </a:rPr>
                <a:t>Parte</a:t>
              </a:r>
              <a:r>
                <a:rPr lang="en-US" sz="6500" dirty="0">
                  <a:solidFill>
                    <a:srgbClr val="000000"/>
                  </a:solidFill>
                  <a:latin typeface="Glacial Indifference"/>
                </a:rPr>
                <a:t> 07 </a:t>
              </a:r>
            </a:p>
          </p:txBody>
        </p:sp>
        <p:sp>
          <p:nvSpPr>
            <p:cNvPr id="14" name="AutoShape 14"/>
            <p:cNvSpPr/>
            <p:nvPr/>
          </p:nvSpPr>
          <p:spPr>
            <a:xfrm rot="-10800000">
              <a:off x="4033361" y="0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5" name="AutoShape 15"/>
            <p:cNvSpPr/>
            <p:nvPr/>
          </p:nvSpPr>
          <p:spPr>
            <a:xfrm rot="10800000">
              <a:off x="4033361" y="7823201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7" name="Picture 12">
            <a:extLst>
              <a:ext uri="{FF2B5EF4-FFF2-40B4-BE49-F238E27FC236}">
                <a16:creationId xmlns:a16="http://schemas.microsoft.com/office/drawing/2014/main" id="{25D6C7D2-72A8-4CBE-8335-6865E92200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295400" y="3802574"/>
            <a:ext cx="7375094" cy="268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001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29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16" name="Imagem 15" descr="Ícone&#10;&#10;Descrição gerada automaticamente">
            <a:extLst>
              <a:ext uri="{FF2B5EF4-FFF2-40B4-BE49-F238E27FC236}">
                <a16:creationId xmlns:a16="http://schemas.microsoft.com/office/drawing/2014/main" id="{F6D67C75-D8F2-4A99-ABC3-CD48AF01845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760" y="573353"/>
            <a:ext cx="2293672" cy="2293672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8EE2B117-EA54-47BC-AA1E-26F9B67769F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5977" y1="62356" x2="45977" y2="62356"/>
                        <a14:foregroundMark x1="54598" y1="52874" x2="54598" y2="52874"/>
                        <a14:foregroundMark x1="57184" y1="47701" x2="57184" y2="47701"/>
                        <a14:foregroundMark x1="23851" y1="48276" x2="23851" y2="482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472" t="19680" r="14788" b="18069"/>
          <a:stretch/>
        </p:blipFill>
        <p:spPr>
          <a:xfrm>
            <a:off x="7586885" y="6242045"/>
            <a:ext cx="3967590" cy="3646185"/>
          </a:xfrm>
          <a:prstGeom prst="rect">
            <a:avLst/>
          </a:prstGeom>
        </p:spPr>
      </p:pic>
      <p:pic>
        <p:nvPicPr>
          <p:cNvPr id="21" name="Imagem 20" descr="Logotipo, Ícone&#10;&#10;Descrição gerada automaticamente">
            <a:extLst>
              <a:ext uri="{FF2B5EF4-FFF2-40B4-BE49-F238E27FC236}">
                <a16:creationId xmlns:a16="http://schemas.microsoft.com/office/drawing/2014/main" id="{9E2E5851-AA33-401A-B156-1ADF649537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0" y="1741279"/>
            <a:ext cx="4147498" cy="4147498"/>
          </a:xfrm>
          <a:prstGeom prst="rect">
            <a:avLst/>
          </a:prstGeom>
        </p:spPr>
      </p:pic>
      <p:pic>
        <p:nvPicPr>
          <p:cNvPr id="23" name="Imagem 22" descr="Ícone&#10;&#10;Descrição gerada automaticamente">
            <a:extLst>
              <a:ext uri="{FF2B5EF4-FFF2-40B4-BE49-F238E27FC236}">
                <a16:creationId xmlns:a16="http://schemas.microsoft.com/office/drawing/2014/main" id="{6CEE9AAE-018B-41B5-B660-F9F16AEFB451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088" y="5145410"/>
            <a:ext cx="4672311" cy="4820268"/>
          </a:xfrm>
          <a:prstGeom prst="rect">
            <a:avLst/>
          </a:prstGeom>
        </p:spPr>
      </p:pic>
      <p:pic>
        <p:nvPicPr>
          <p:cNvPr id="25" name="Imagem 24" descr="Uma imagem contendo texto, placar, desenho&#10;&#10;Descrição gerada automaticamente">
            <a:extLst>
              <a:ext uri="{FF2B5EF4-FFF2-40B4-BE49-F238E27FC236}">
                <a16:creationId xmlns:a16="http://schemas.microsoft.com/office/drawing/2014/main" id="{B01CD65F-E8D6-40AD-883D-D8E3A754992F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2404" b="95673" l="10000" r="90000">
                        <a14:foregroundMark x1="53000" y1="6442" x2="53000" y2="6442"/>
                        <a14:foregroundMark x1="19667" y1="6058" x2="28333" y2="7885"/>
                        <a14:foregroundMark x1="36000" y1="3077" x2="47222" y2="2404"/>
                        <a14:foregroundMark x1="20333" y1="10096" x2="19889" y2="10481"/>
                        <a14:foregroundMark x1="28333" y1="11731" x2="29667" y2="8846"/>
                        <a14:foregroundMark x1="18444" y1="12115" x2="21556" y2="8654"/>
                        <a14:foregroundMark x1="53222" y1="11731" x2="54000" y2="6923"/>
                        <a14:foregroundMark x1="54000" y1="6923" x2="62333" y2="5865"/>
                        <a14:foregroundMark x1="62333" y1="5865" x2="66556" y2="10481"/>
                        <a14:foregroundMark x1="66556" y1="10481" x2="66556" y2="10481"/>
                        <a14:foregroundMark x1="74556" y1="2788" x2="75222" y2="11058"/>
                        <a14:foregroundMark x1="75222" y1="11058" x2="79000" y2="11538"/>
                        <a14:foregroundMark x1="54889" y1="53942" x2="61000" y2="54038"/>
                        <a14:foregroundMark x1="61000" y1="54038" x2="70111" y2="60000"/>
                        <a14:foregroundMark x1="70111" y1="60000" x2="68667" y2="72019"/>
                        <a14:foregroundMark x1="68667" y1="72019" x2="53000" y2="78173"/>
                        <a14:foregroundMark x1="56111" y1="37596" x2="67778" y2="37212"/>
                        <a14:foregroundMark x1="67778" y1="37212" x2="72889" y2="37212"/>
                        <a14:foregroundMark x1="41333" y1="39423" x2="33333" y2="53462"/>
                        <a14:foregroundMark x1="33333" y1="53462" x2="44000" y2="57404"/>
                        <a14:foregroundMark x1="44000" y1="57404" x2="45778" y2="57404"/>
                        <a14:foregroundMark x1="67000" y1="24423" x2="78444" y2="28365"/>
                        <a14:foregroundMark x1="78444" y1="28365" x2="84889" y2="58173"/>
                        <a14:foregroundMark x1="84889" y1="58173" x2="78222" y2="73750"/>
                        <a14:foregroundMark x1="78222" y1="73750" x2="77778" y2="79231"/>
                        <a14:foregroundMark x1="77778" y1="79231" x2="70333" y2="85769"/>
                        <a14:foregroundMark x1="70333" y1="85769" x2="54000" y2="86058"/>
                        <a14:foregroundMark x1="37667" y1="91538" x2="46222" y2="91731"/>
                        <a14:foregroundMark x1="46222" y1="91731" x2="66111" y2="87692"/>
                        <a14:foregroundMark x1="52333" y1="95192" x2="45889" y2="95673"/>
                        <a14:foregroundMark x1="45889" y1="95673" x2="44444" y2="953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0712" y="6819900"/>
            <a:ext cx="1837126" cy="2122901"/>
          </a:xfrm>
          <a:prstGeom prst="rect">
            <a:avLst/>
          </a:prstGeom>
        </p:spPr>
      </p:pic>
      <p:pic>
        <p:nvPicPr>
          <p:cNvPr id="27" name="Imagem 26" descr="Ícone&#10;&#10;Descrição gerada automaticamente">
            <a:extLst>
              <a:ext uri="{FF2B5EF4-FFF2-40B4-BE49-F238E27FC236}">
                <a16:creationId xmlns:a16="http://schemas.microsoft.com/office/drawing/2014/main" id="{EEA8C0C1-B569-4EB8-BF7B-AAFD5D8F0D3F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3911" y="601598"/>
            <a:ext cx="1307036" cy="1844788"/>
          </a:xfrm>
          <a:prstGeom prst="rect">
            <a:avLst/>
          </a:prstGeom>
        </p:spPr>
      </p:pic>
      <p:pic>
        <p:nvPicPr>
          <p:cNvPr id="31" name="Imagem 30" descr="Logotipo&#10;&#10;Descrição gerada automaticamente">
            <a:extLst>
              <a:ext uri="{FF2B5EF4-FFF2-40B4-BE49-F238E27FC236}">
                <a16:creationId xmlns:a16="http://schemas.microsoft.com/office/drawing/2014/main" id="{378B3635-2593-4A2B-B837-6379C9669FFD}"/>
              </a:ext>
            </a:extLst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316"/>
          <a:stretch/>
        </p:blipFill>
        <p:spPr>
          <a:xfrm>
            <a:off x="7354056" y="950849"/>
            <a:ext cx="3683843" cy="4324871"/>
          </a:xfrm>
          <a:prstGeom prst="rect">
            <a:avLst/>
          </a:prstGeom>
        </p:spPr>
      </p:pic>
      <p:pic>
        <p:nvPicPr>
          <p:cNvPr id="33" name="Imagem 32" descr="Uma imagem contendo Código QR&#10;&#10;Descrição gerada automaticamente">
            <a:extLst>
              <a:ext uri="{FF2B5EF4-FFF2-40B4-BE49-F238E27FC236}">
                <a16:creationId xmlns:a16="http://schemas.microsoft.com/office/drawing/2014/main" id="{F48FCD4D-F102-43C7-B897-20ADA85014A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5000" b="90000" l="10000" r="90000">
                        <a14:foregroundMark x1="43846" y1="42692" x2="46154" y2="71538"/>
                        <a14:foregroundMark x1="46154" y1="71538" x2="40385" y2="76154"/>
                        <a14:foregroundMark x1="65769" y1="39615" x2="55385" y2="61154"/>
                        <a14:foregroundMark x1="55385" y1="61154" x2="61923" y2="72308"/>
                        <a14:foregroundMark x1="68077" y1="39615" x2="57692" y2="57308"/>
                        <a14:foregroundMark x1="57692" y1="57308" x2="65000" y2="72308"/>
                        <a14:foregroundMark x1="65000" y1="72308" x2="61154" y2="75385"/>
                        <a14:foregroundMark x1="46923" y1="37692" x2="44615" y2="73462"/>
                        <a14:foregroundMark x1="44615" y1="73462" x2="30000" y2="75385"/>
                        <a14:foregroundMark x1="30000" y1="75385" x2="30000" y2="75385"/>
                        <a14:foregroundMark x1="70000" y1="39615" x2="56538" y2="51923"/>
                        <a14:foregroundMark x1="56538" y1="51923" x2="57692" y2="57692"/>
                        <a14:foregroundMark x1="61923" y1="57692" x2="72692" y2="73462"/>
                        <a14:foregroundMark x1="72692" y1="73462" x2="55769" y2="77308"/>
                        <a14:foregroundMark x1="58077" y1="54615" x2="64615" y2="40000"/>
                        <a14:foregroundMark x1="64615" y1="40000" x2="69615" y2="38846"/>
                        <a14:foregroundMark x1="66538" y1="36923" x2="51154" y2="53077"/>
                        <a14:foregroundMark x1="51154" y1="53077" x2="51154" y2="53462"/>
                        <a14:foregroundMark x1="46154" y1="5000" x2="45000" y2="15000"/>
                        <a14:foregroundMark x1="40769" y1="14615" x2="44231" y2="14231"/>
                        <a14:foregroundMark x1="51538" y1="15000" x2="53077" y2="14615"/>
                        <a14:foregroundMark x1="55769" y1="14231" x2="59231" y2="13846"/>
                        <a14:foregroundMark x1="59615" y1="12308" x2="59615" y2="10385"/>
                        <a14:foregroundMark x1="51923" y1="9231" x2="59231" y2="10000"/>
                        <a14:foregroundMark x1="51538" y1="6154" x2="51923" y2="8846"/>
                        <a14:foregroundMark x1="54231" y1="5000" x2="59231" y2="5769"/>
                        <a14:foregroundMark x1="62308" y1="39231" x2="57308" y2="44231"/>
                        <a14:foregroundMark x1="55000" y1="6154" x2="56154" y2="61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5137" y="5335812"/>
            <a:ext cx="1812465" cy="1812465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32433A44-424E-4BEA-A226-3C3E7B3BF44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2171278" y="3654350"/>
            <a:ext cx="4745950" cy="13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45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FFFFFF"/>
                  </a:solidFill>
                  <a:latin typeface="Glacial Indifference Bold"/>
                </a:rPr>
                <a:t>03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979778" y="1523566"/>
            <a:ext cx="8328444" cy="2406303"/>
            <a:chOff x="0" y="0"/>
            <a:chExt cx="11104593" cy="3208404"/>
          </a:xfrm>
        </p:grpSpPr>
        <p:sp>
          <p:nvSpPr>
            <p:cNvPr id="11" name="TextBox 11"/>
            <p:cNvSpPr txBox="1"/>
            <p:nvPr/>
          </p:nvSpPr>
          <p:spPr>
            <a:xfrm>
              <a:off x="0" y="85725"/>
              <a:ext cx="11104593" cy="1729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899"/>
                </a:lnSpc>
              </a:pPr>
              <a:r>
                <a:rPr lang="en-US" sz="8999" dirty="0" err="1">
                  <a:solidFill>
                    <a:srgbClr val="FFFFFF"/>
                  </a:solidFill>
                  <a:latin typeface="Glacial Indifference"/>
                </a:rPr>
                <a:t>Integrantes</a:t>
              </a:r>
              <a:endParaRPr lang="en-US" sz="8999" dirty="0">
                <a:solidFill>
                  <a:srgbClr val="FFFFFF"/>
                </a:solidFill>
                <a:latin typeface="Glacial Indifference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311172" y="2060502"/>
              <a:ext cx="6482249" cy="1147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600"/>
                </a:lnSpc>
              </a:pPr>
              <a:r>
                <a:rPr lang="en-US" sz="6000" dirty="0" err="1">
                  <a:solidFill>
                    <a:srgbClr val="FFFFFF"/>
                  </a:solidFill>
                  <a:latin typeface="Glacial Indifference"/>
                </a:rPr>
                <a:t>Equipe</a:t>
              </a:r>
              <a:r>
                <a:rPr lang="en-US" sz="6000" dirty="0">
                  <a:solidFill>
                    <a:srgbClr val="FFFFFF"/>
                  </a:solidFill>
                  <a:latin typeface="Glacial Indifference"/>
                </a:rPr>
                <a:t> RGBA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585703" y="6849255"/>
            <a:ext cx="3043636" cy="1183376"/>
            <a:chOff x="0" y="-19049"/>
            <a:chExt cx="4058181" cy="1577834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19049"/>
              <a:ext cx="4058181" cy="521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pt-BR" sz="2500" spc="100" dirty="0">
                  <a:solidFill>
                    <a:srgbClr val="FFFFFF"/>
                  </a:solidFill>
                  <a:latin typeface="Open Sauce Light Bold"/>
                </a:rPr>
                <a:t>Bárbara </a:t>
              </a:r>
              <a:r>
                <a:rPr lang="pt-BR" sz="2500" spc="100" dirty="0" err="1">
                  <a:solidFill>
                    <a:srgbClr val="FFFFFF"/>
                  </a:solidFill>
                  <a:latin typeface="Open Sauce Light Bold"/>
                </a:rPr>
                <a:t>Bidetti</a:t>
              </a:r>
              <a:endParaRPr lang="en-US" sz="2500" spc="100" dirty="0">
                <a:solidFill>
                  <a:srgbClr val="FFFFFF"/>
                </a:solidFill>
                <a:latin typeface="Open Sauce Light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14425" y="702140"/>
              <a:ext cx="3429330" cy="856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00"/>
                </a:lnSpc>
              </a:pPr>
              <a:r>
                <a:rPr lang="en-US" sz="2000" spc="80" dirty="0">
                  <a:solidFill>
                    <a:srgbClr val="FFFFFF"/>
                  </a:solidFill>
                  <a:latin typeface="Open Sauce Light"/>
                </a:rPr>
                <a:t>Time de </a:t>
              </a:r>
              <a:r>
                <a:rPr lang="en-US" sz="2000" spc="80" dirty="0" err="1">
                  <a:solidFill>
                    <a:srgbClr val="FFFFFF"/>
                  </a:solidFill>
                  <a:latin typeface="Open Sauce Light"/>
                </a:rPr>
                <a:t>desenvolvimento</a:t>
              </a:r>
              <a:endParaRPr lang="en-US" sz="2000" spc="80" dirty="0">
                <a:solidFill>
                  <a:srgbClr val="FFFFFF"/>
                </a:solidFill>
                <a:latin typeface="Open Sauce Light"/>
              </a:endParaRP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936683" y="6849255"/>
            <a:ext cx="2946359" cy="1183377"/>
            <a:chOff x="0" y="-19049"/>
            <a:chExt cx="3928479" cy="1577834"/>
          </a:xfrm>
        </p:grpSpPr>
        <p:sp>
          <p:nvSpPr>
            <p:cNvPr id="21" name="TextBox 21"/>
            <p:cNvSpPr txBox="1"/>
            <p:nvPr/>
          </p:nvSpPr>
          <p:spPr>
            <a:xfrm>
              <a:off x="249573" y="702140"/>
              <a:ext cx="3429331" cy="856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00"/>
                </a:lnSpc>
              </a:pPr>
              <a:r>
                <a:rPr lang="en-US" sz="2000" spc="80" dirty="0">
                  <a:solidFill>
                    <a:srgbClr val="FFFFFF"/>
                  </a:solidFill>
                  <a:latin typeface="Open Sauce Light"/>
                </a:rPr>
                <a:t>Time de </a:t>
              </a:r>
              <a:r>
                <a:rPr lang="en-US" sz="2000" spc="80" dirty="0" err="1">
                  <a:solidFill>
                    <a:srgbClr val="FFFFFF"/>
                  </a:solidFill>
                  <a:latin typeface="Open Sauce Light"/>
                </a:rPr>
                <a:t>desenvolvimento</a:t>
              </a:r>
              <a:endParaRPr lang="en-US" sz="2000" spc="80" dirty="0">
                <a:solidFill>
                  <a:srgbClr val="FFFFFF"/>
                </a:solidFill>
                <a:latin typeface="Open Sauce Light"/>
              </a:endParaRP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19049"/>
              <a:ext cx="3928479" cy="521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pt-BR" sz="2500" spc="100" dirty="0">
                  <a:solidFill>
                    <a:srgbClr val="FFFFFF"/>
                  </a:solidFill>
                  <a:latin typeface="Open Sauce Light Bold"/>
                </a:rPr>
                <a:t>Anna Yamada</a:t>
              </a:r>
              <a:endParaRPr lang="en-US" sz="2500" spc="100" dirty="0">
                <a:solidFill>
                  <a:srgbClr val="FFFFFF"/>
                </a:solidFill>
                <a:latin typeface="Open Sauce Light Bold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332000" y="6849255"/>
            <a:ext cx="3019317" cy="1183376"/>
            <a:chOff x="0" y="-19049"/>
            <a:chExt cx="4025756" cy="1577834"/>
          </a:xfrm>
        </p:grpSpPr>
        <p:sp>
          <p:nvSpPr>
            <p:cNvPr id="26" name="TextBox 26"/>
            <p:cNvSpPr txBox="1"/>
            <p:nvPr/>
          </p:nvSpPr>
          <p:spPr>
            <a:xfrm>
              <a:off x="298213" y="702140"/>
              <a:ext cx="3429331" cy="856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00"/>
                </a:lnSpc>
              </a:pPr>
              <a:r>
                <a:rPr lang="en-US" sz="2000" spc="80" dirty="0">
                  <a:solidFill>
                    <a:srgbClr val="FFFFFF"/>
                  </a:solidFill>
                  <a:latin typeface="Open Sauce Light"/>
                </a:rPr>
                <a:t>Time de </a:t>
              </a:r>
              <a:r>
                <a:rPr lang="en-US" sz="2000" spc="80" dirty="0" err="1">
                  <a:solidFill>
                    <a:srgbClr val="FFFFFF"/>
                  </a:solidFill>
                  <a:latin typeface="Open Sauce Light"/>
                </a:rPr>
                <a:t>desenvolvimento</a:t>
              </a:r>
              <a:endParaRPr lang="en-US" sz="2000" spc="80" dirty="0">
                <a:solidFill>
                  <a:srgbClr val="FFFFFF"/>
                </a:solidFill>
                <a:latin typeface="Open Sauce Light"/>
              </a:endParaRP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19049"/>
              <a:ext cx="4025756" cy="521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en-US" sz="2500" spc="100" dirty="0">
                  <a:solidFill>
                    <a:srgbClr val="FFFFFF"/>
                  </a:solidFill>
                  <a:latin typeface="Open Sauce Light Bold"/>
                </a:rPr>
                <a:t>Felipe Silva</a:t>
              </a:r>
            </a:p>
          </p:txBody>
        </p:sp>
      </p:grpSp>
      <p:pic>
        <p:nvPicPr>
          <p:cNvPr id="29" name="Imagem 28" descr="Mulher de cabelo comprido&#10;&#10;Descrição gerada automaticamente">
            <a:extLst>
              <a:ext uri="{FF2B5EF4-FFF2-40B4-BE49-F238E27FC236}">
                <a16:creationId xmlns:a16="http://schemas.microsoft.com/office/drawing/2014/main" id="{FB7A7205-4E2B-4A97-8436-5C7A6DC23D0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" t="7867" r="-584" b="23071"/>
          <a:stretch/>
        </p:blipFill>
        <p:spPr>
          <a:xfrm>
            <a:off x="3650910" y="4982277"/>
            <a:ext cx="1517904" cy="1517904"/>
          </a:xfrm>
          <a:prstGeom prst="ellipse">
            <a:avLst/>
          </a:prstGeom>
        </p:spPr>
      </p:pic>
      <p:pic>
        <p:nvPicPr>
          <p:cNvPr id="31" name="Imagem 30" descr="Mulher sorrindo pousando para foto&#10;&#10;Descrição gerada automaticamente">
            <a:extLst>
              <a:ext uri="{FF2B5EF4-FFF2-40B4-BE49-F238E27FC236}">
                <a16:creationId xmlns:a16="http://schemas.microsoft.com/office/drawing/2014/main" id="{37BAB16A-56B9-4944-BA89-09986A62A12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5" b="21095"/>
          <a:stretch/>
        </p:blipFill>
        <p:spPr>
          <a:xfrm>
            <a:off x="8348569" y="4996291"/>
            <a:ext cx="1517904" cy="1517904"/>
          </a:xfrm>
          <a:prstGeom prst="ellipse">
            <a:avLst/>
          </a:prstGeom>
        </p:spPr>
      </p:pic>
      <p:pic>
        <p:nvPicPr>
          <p:cNvPr id="33" name="Imagem 32" descr="Homem com óculos de grau&#10;&#10;Descrição gerada automaticamente">
            <a:extLst>
              <a:ext uri="{FF2B5EF4-FFF2-40B4-BE49-F238E27FC236}">
                <a16:creationId xmlns:a16="http://schemas.microsoft.com/office/drawing/2014/main" id="{1E097D1F-538F-4DFC-98F5-E87725F08E4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" t="8297" r="-494" b="19917"/>
          <a:stretch/>
        </p:blipFill>
        <p:spPr>
          <a:xfrm>
            <a:off x="13082706" y="4984083"/>
            <a:ext cx="1517904" cy="151790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615143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48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67335" y="2848252"/>
            <a:ext cx="5780302" cy="4646004"/>
            <a:chOff x="0" y="57149"/>
            <a:chExt cx="7707069" cy="6194671"/>
          </a:xfrm>
        </p:grpSpPr>
        <p:sp>
          <p:nvSpPr>
            <p:cNvPr id="3" name="TextBox 3"/>
            <p:cNvSpPr txBox="1"/>
            <p:nvPr/>
          </p:nvSpPr>
          <p:spPr>
            <a:xfrm>
              <a:off x="0" y="57149"/>
              <a:ext cx="7707069" cy="2633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00"/>
                </a:lnSpc>
              </a:pPr>
              <a:r>
                <a:rPr lang="en-US" sz="7000" dirty="0" err="1">
                  <a:solidFill>
                    <a:srgbClr val="FFFFFF"/>
                  </a:solidFill>
                  <a:latin typeface="Glacial Indifference"/>
                </a:rPr>
                <a:t>Obrigado</a:t>
              </a:r>
              <a:r>
                <a:rPr lang="en-US" sz="7000" dirty="0">
                  <a:solidFill>
                    <a:srgbClr val="FFFFFF"/>
                  </a:solidFill>
                  <a:latin typeface="Glacial Indifference"/>
                </a:rPr>
                <a:t> pela </a:t>
              </a:r>
              <a:r>
                <a:rPr lang="en-US" sz="7000" dirty="0" err="1">
                  <a:solidFill>
                    <a:srgbClr val="FFFFFF"/>
                  </a:solidFill>
                  <a:latin typeface="Glacial Indifference"/>
                </a:rPr>
                <a:t>atenção</a:t>
              </a:r>
              <a:r>
                <a:rPr lang="en-US" sz="7000" dirty="0">
                  <a:solidFill>
                    <a:srgbClr val="FFFFFF"/>
                  </a:solidFill>
                  <a:latin typeface="Glacial Indifference"/>
                </a:rPr>
                <a:t>!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4370963"/>
              <a:ext cx="7707069" cy="18808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00"/>
                </a:lnSpc>
              </a:pPr>
              <a:r>
                <a:rPr lang="pt-BR" sz="5000" dirty="0">
                  <a:solidFill>
                    <a:srgbClr val="FFFFFF"/>
                  </a:solidFill>
                  <a:latin typeface="Glacial Indifference"/>
                </a:rPr>
                <a:t>QR </a:t>
              </a:r>
              <a:r>
                <a:rPr lang="pt-BR" sz="5000" dirty="0" err="1">
                  <a:solidFill>
                    <a:srgbClr val="FFFFFF"/>
                  </a:solidFill>
                  <a:latin typeface="Glacial Indifference"/>
                </a:rPr>
                <a:t>Code</a:t>
              </a:r>
              <a:r>
                <a:rPr lang="pt-BR" sz="5000" dirty="0">
                  <a:solidFill>
                    <a:srgbClr val="FFFFFF"/>
                  </a:solidFill>
                  <a:latin typeface="Glacial Indifference"/>
                </a:rPr>
                <a:t> do nosso repositório:</a:t>
              </a:r>
              <a:endParaRPr lang="en-US" sz="5000" dirty="0">
                <a:solidFill>
                  <a:srgbClr val="FFFFFF"/>
                </a:solidFill>
                <a:latin typeface="Glacial Indifference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15" name="Group 15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18" name="Group 18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9" name="TextBox 19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FFFFFF"/>
                  </a:solidFill>
                  <a:latin typeface="Glacial Indifference Bold"/>
                </a:rPr>
                <a:t>30</a:t>
              </a:r>
            </a:p>
          </p:txBody>
        </p:sp>
        <p:sp>
          <p:nvSpPr>
            <p:cNvPr id="20" name="AutoShape 20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23" name="Imagem 22" descr="Código QR&#10;&#10;Descrição gerada automaticamente">
            <a:extLst>
              <a:ext uri="{FF2B5EF4-FFF2-40B4-BE49-F238E27FC236}">
                <a16:creationId xmlns:a16="http://schemas.microsoft.com/office/drawing/2014/main" id="{2B75ADDD-BA50-48E7-AEF6-78412E3739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400" y="2253349"/>
            <a:ext cx="5780301" cy="57803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FFFFFF"/>
                  </a:solidFill>
                  <a:latin typeface="Glacial Indifference Bold"/>
                </a:rPr>
                <a:t>04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979778" y="1523566"/>
            <a:ext cx="8328444" cy="2406303"/>
            <a:chOff x="0" y="0"/>
            <a:chExt cx="11104593" cy="3208404"/>
          </a:xfrm>
        </p:grpSpPr>
        <p:sp>
          <p:nvSpPr>
            <p:cNvPr id="11" name="TextBox 11"/>
            <p:cNvSpPr txBox="1"/>
            <p:nvPr/>
          </p:nvSpPr>
          <p:spPr>
            <a:xfrm>
              <a:off x="0" y="85725"/>
              <a:ext cx="11104593" cy="1729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899"/>
                </a:lnSpc>
              </a:pPr>
              <a:r>
                <a:rPr lang="en-US" sz="8999" dirty="0" err="1">
                  <a:solidFill>
                    <a:srgbClr val="FFFFFF"/>
                  </a:solidFill>
                  <a:latin typeface="Glacial Indifference"/>
                </a:rPr>
                <a:t>Integrantes</a:t>
              </a:r>
              <a:endParaRPr lang="en-US" sz="8999" dirty="0">
                <a:solidFill>
                  <a:srgbClr val="FFFFFF"/>
                </a:solidFill>
                <a:latin typeface="Glacial Indifference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311172" y="2060502"/>
              <a:ext cx="6482249" cy="1147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600"/>
                </a:lnSpc>
              </a:pPr>
              <a:r>
                <a:rPr lang="en-US" sz="6000" dirty="0" err="1">
                  <a:solidFill>
                    <a:srgbClr val="FFFFFF"/>
                  </a:solidFill>
                  <a:latin typeface="Glacial Indifference"/>
                </a:rPr>
                <a:t>Equipe</a:t>
              </a:r>
              <a:r>
                <a:rPr lang="en-US" sz="6000" dirty="0">
                  <a:solidFill>
                    <a:srgbClr val="FFFFFF"/>
                  </a:solidFill>
                  <a:latin typeface="Glacial Indifference"/>
                </a:rPr>
                <a:t> RGBA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062764" y="6696855"/>
            <a:ext cx="3043636" cy="1183376"/>
            <a:chOff x="0" y="-19049"/>
            <a:chExt cx="4058181" cy="1577834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19049"/>
              <a:ext cx="4058181" cy="521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pt-BR" sz="2500" spc="100" dirty="0">
                  <a:solidFill>
                    <a:srgbClr val="FFFFFF"/>
                  </a:solidFill>
                  <a:latin typeface="Open Sauce Light Bold"/>
                </a:rPr>
                <a:t>Rafael Furtado</a:t>
              </a:r>
              <a:endParaRPr lang="en-US" sz="2500" spc="100" dirty="0">
                <a:solidFill>
                  <a:srgbClr val="FFFFFF"/>
                </a:solidFill>
                <a:latin typeface="Open Sauce Light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14425" y="702140"/>
              <a:ext cx="3429330" cy="856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00"/>
                </a:lnSpc>
              </a:pPr>
              <a:r>
                <a:rPr lang="en-US" sz="2000" spc="80" dirty="0">
                  <a:solidFill>
                    <a:srgbClr val="FFFFFF"/>
                  </a:solidFill>
                  <a:latin typeface="Open Sauce Light"/>
                </a:rPr>
                <a:t>Time de </a:t>
              </a:r>
              <a:r>
                <a:rPr lang="en-US" sz="2000" spc="80" dirty="0" err="1">
                  <a:solidFill>
                    <a:srgbClr val="FFFFFF"/>
                  </a:solidFill>
                  <a:latin typeface="Open Sauce Light"/>
                </a:rPr>
                <a:t>desenvolvimento</a:t>
              </a:r>
              <a:endParaRPr lang="en-US" sz="2000" spc="80" dirty="0">
                <a:solidFill>
                  <a:srgbClr val="FFFFFF"/>
                </a:solidFill>
                <a:latin typeface="Open Sauce Light"/>
              </a:endParaRP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413744" y="6696855"/>
            <a:ext cx="2946359" cy="1183377"/>
            <a:chOff x="0" y="-19049"/>
            <a:chExt cx="3928479" cy="1577834"/>
          </a:xfrm>
        </p:grpSpPr>
        <p:sp>
          <p:nvSpPr>
            <p:cNvPr id="21" name="TextBox 21"/>
            <p:cNvSpPr txBox="1"/>
            <p:nvPr/>
          </p:nvSpPr>
          <p:spPr>
            <a:xfrm>
              <a:off x="249573" y="702140"/>
              <a:ext cx="3429331" cy="856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00"/>
                </a:lnSpc>
              </a:pPr>
              <a:r>
                <a:rPr lang="en-US" sz="2000" spc="80" dirty="0">
                  <a:solidFill>
                    <a:srgbClr val="FFFFFF"/>
                  </a:solidFill>
                  <a:latin typeface="Open Sauce Light"/>
                </a:rPr>
                <a:t>Time de </a:t>
              </a:r>
              <a:r>
                <a:rPr lang="en-US" sz="2000" spc="80" dirty="0" err="1">
                  <a:solidFill>
                    <a:srgbClr val="FFFFFF"/>
                  </a:solidFill>
                  <a:latin typeface="Open Sauce Light"/>
                </a:rPr>
                <a:t>desenvolvimento</a:t>
              </a:r>
              <a:endParaRPr lang="en-US" sz="2000" spc="80" dirty="0">
                <a:solidFill>
                  <a:srgbClr val="FFFFFF"/>
                </a:solidFill>
                <a:latin typeface="Open Sauce Light"/>
              </a:endParaRP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19049"/>
              <a:ext cx="3928479" cy="521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pt-BR" sz="2500" spc="100" dirty="0">
                  <a:solidFill>
                    <a:srgbClr val="FFFFFF"/>
                  </a:solidFill>
                  <a:latin typeface="Open Sauce Light Bold"/>
                </a:rPr>
                <a:t>Nicholas Roque</a:t>
              </a:r>
              <a:endParaRPr lang="en-US" sz="2500" spc="100" dirty="0">
                <a:solidFill>
                  <a:srgbClr val="FFFFFF"/>
                </a:solidFill>
                <a:latin typeface="Open Sauce Light Bold"/>
              </a:endParaRPr>
            </a:p>
          </p:txBody>
        </p:sp>
      </p:grpSp>
      <p:pic>
        <p:nvPicPr>
          <p:cNvPr id="24" name="Imagem 23" descr="Homem com óculos de grau&#10;&#10;Descrição gerada automaticamente">
            <a:extLst>
              <a:ext uri="{FF2B5EF4-FFF2-40B4-BE49-F238E27FC236}">
                <a16:creationId xmlns:a16="http://schemas.microsoft.com/office/drawing/2014/main" id="{827FE4F2-6F0A-4F5C-A3E3-648BC257496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3" b="21453"/>
          <a:stretch/>
        </p:blipFill>
        <p:spPr>
          <a:xfrm>
            <a:off x="6127971" y="4991100"/>
            <a:ext cx="1517904" cy="1517904"/>
          </a:xfrm>
          <a:prstGeom prst="ellipse">
            <a:avLst/>
          </a:prstGeom>
        </p:spPr>
      </p:pic>
      <p:pic>
        <p:nvPicPr>
          <p:cNvPr id="26" name="Imagem 25" descr="Pessoa posando para foto&#10;&#10;Descrição gerada automaticamente">
            <a:extLst>
              <a:ext uri="{FF2B5EF4-FFF2-40B4-BE49-F238E27FC236}">
                <a16:creationId xmlns:a16="http://schemas.microsoft.com/office/drawing/2014/main" id="{6A3A1E9C-67C2-459B-A098-FD2536BFBD4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" t="4487" r="-817" b="21139"/>
          <a:stretch/>
        </p:blipFill>
        <p:spPr>
          <a:xfrm>
            <a:off x="10815891" y="4991100"/>
            <a:ext cx="1517904" cy="151790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35586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05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08919" y="2018713"/>
            <a:ext cx="6626123" cy="676135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9432114" y="2014436"/>
            <a:ext cx="6069091" cy="6327642"/>
            <a:chOff x="0" y="0"/>
            <a:chExt cx="8092121" cy="843685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2657194"/>
              <a:ext cx="8092121" cy="17387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900"/>
                </a:lnSpc>
              </a:pPr>
              <a:r>
                <a:rPr lang="en-US" sz="9000" dirty="0" err="1">
                  <a:solidFill>
                    <a:srgbClr val="000000"/>
                  </a:solidFill>
                  <a:latin typeface="Glacial Indifference"/>
                </a:rPr>
                <a:t>Desafio</a:t>
              </a:r>
              <a:endParaRPr lang="en-US" sz="9000" dirty="0">
                <a:solidFill>
                  <a:srgbClr val="000000"/>
                </a:solidFill>
                <a:latin typeface="Glacial Indifference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978052" y="4512543"/>
              <a:ext cx="3813689" cy="12311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6500" dirty="0" err="1">
                  <a:solidFill>
                    <a:srgbClr val="000000"/>
                  </a:solidFill>
                  <a:latin typeface="Glacial Indifference"/>
                </a:rPr>
                <a:t>Parte</a:t>
              </a:r>
              <a:r>
                <a:rPr lang="en-US" sz="6500" dirty="0">
                  <a:solidFill>
                    <a:srgbClr val="000000"/>
                  </a:solidFill>
                  <a:latin typeface="Glacial Indifference"/>
                </a:rPr>
                <a:t> 01</a:t>
              </a:r>
            </a:p>
          </p:txBody>
        </p:sp>
        <p:sp>
          <p:nvSpPr>
            <p:cNvPr id="14" name="AutoShape 14"/>
            <p:cNvSpPr/>
            <p:nvPr/>
          </p:nvSpPr>
          <p:spPr>
            <a:xfrm rot="-10800000">
              <a:off x="4033361" y="0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5" name="AutoShape 15"/>
            <p:cNvSpPr/>
            <p:nvPr/>
          </p:nvSpPr>
          <p:spPr>
            <a:xfrm rot="-10800000">
              <a:off x="4033361" y="6473642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187631" y="3674021"/>
            <a:ext cx="4604065" cy="670751"/>
            <a:chOff x="0" y="0"/>
            <a:chExt cx="6138753" cy="894335"/>
          </a:xfrm>
        </p:grpSpPr>
        <p:grpSp>
          <p:nvGrpSpPr>
            <p:cNvPr id="7" name="Group 7"/>
            <p:cNvGrpSpPr/>
            <p:nvPr/>
          </p:nvGrpSpPr>
          <p:grpSpPr>
            <a:xfrm rot="5400000">
              <a:off x="97682" y="-97682"/>
              <a:ext cx="894335" cy="1089699"/>
              <a:chOff x="0" y="0"/>
              <a:chExt cx="2354580" cy="286893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2353310" cy="2868930"/>
              </a:xfrm>
              <a:custGeom>
                <a:avLst/>
                <a:gdLst/>
                <a:ahLst/>
                <a:cxnLst/>
                <a:rect l="l" t="t" r="r" b="b"/>
                <a:pathLst>
                  <a:path w="2353310" h="2868930">
                    <a:moveTo>
                      <a:pt x="784860" y="2801620"/>
                    </a:moveTo>
                    <a:cubicBezTo>
                      <a:pt x="905510" y="2842260"/>
                      <a:pt x="1042670" y="2868930"/>
                      <a:pt x="1177290" y="2868930"/>
                    </a:cubicBezTo>
                    <a:cubicBezTo>
                      <a:pt x="1311910" y="2868930"/>
                      <a:pt x="1441450" y="2846070"/>
                      <a:pt x="1560830" y="2805430"/>
                    </a:cubicBezTo>
                    <a:cubicBezTo>
                      <a:pt x="1563370" y="2804160"/>
                      <a:pt x="1565910" y="2804160"/>
                      <a:pt x="1568450" y="2802890"/>
                    </a:cubicBezTo>
                    <a:cubicBezTo>
                      <a:pt x="2016760" y="2640330"/>
                      <a:pt x="2346960" y="2211070"/>
                      <a:pt x="2353310" y="1709420"/>
                    </a:cubicBezTo>
                    <a:lnTo>
                      <a:pt x="2353310" y="0"/>
                    </a:lnTo>
                    <a:lnTo>
                      <a:pt x="0" y="0"/>
                    </a:lnTo>
                    <a:lnTo>
                      <a:pt x="0" y="1708150"/>
                    </a:lnTo>
                    <a:cubicBezTo>
                      <a:pt x="6350" y="2213610"/>
                      <a:pt x="331470" y="2642870"/>
                      <a:pt x="784860" y="280162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 rot="-5400000">
              <a:off x="5146736" y="-97682"/>
              <a:ext cx="894335" cy="1089699"/>
              <a:chOff x="0" y="0"/>
              <a:chExt cx="2354580" cy="286893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2353310" cy="2868930"/>
              </a:xfrm>
              <a:custGeom>
                <a:avLst/>
                <a:gdLst/>
                <a:ahLst/>
                <a:cxnLst/>
                <a:rect l="l" t="t" r="r" b="b"/>
                <a:pathLst>
                  <a:path w="2353310" h="2868930">
                    <a:moveTo>
                      <a:pt x="784860" y="2801620"/>
                    </a:moveTo>
                    <a:cubicBezTo>
                      <a:pt x="905510" y="2842260"/>
                      <a:pt x="1042670" y="2868930"/>
                      <a:pt x="1177290" y="2868930"/>
                    </a:cubicBezTo>
                    <a:cubicBezTo>
                      <a:pt x="1311910" y="2868930"/>
                      <a:pt x="1441450" y="2846070"/>
                      <a:pt x="1560830" y="2805430"/>
                    </a:cubicBezTo>
                    <a:cubicBezTo>
                      <a:pt x="1563370" y="2804160"/>
                      <a:pt x="1565910" y="2804160"/>
                      <a:pt x="1568450" y="2802890"/>
                    </a:cubicBezTo>
                    <a:cubicBezTo>
                      <a:pt x="2016760" y="2640330"/>
                      <a:pt x="2346960" y="2211070"/>
                      <a:pt x="2353310" y="1709420"/>
                    </a:cubicBezTo>
                    <a:lnTo>
                      <a:pt x="2353310" y="0"/>
                    </a:lnTo>
                    <a:lnTo>
                      <a:pt x="0" y="0"/>
                    </a:lnTo>
                    <a:lnTo>
                      <a:pt x="0" y="1708150"/>
                    </a:lnTo>
                    <a:cubicBezTo>
                      <a:pt x="6350" y="2213610"/>
                      <a:pt x="331470" y="2642870"/>
                      <a:pt x="784860" y="280162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698002" y="0"/>
              <a:ext cx="4895902" cy="894335"/>
              <a:chOff x="0" y="0"/>
              <a:chExt cx="1133005" cy="206966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133005" cy="206966"/>
              </a:xfrm>
              <a:custGeom>
                <a:avLst/>
                <a:gdLst/>
                <a:ahLst/>
                <a:cxnLst/>
                <a:rect l="l" t="t" r="r" b="b"/>
                <a:pathLst>
                  <a:path w="1133005" h="206966">
                    <a:moveTo>
                      <a:pt x="0" y="0"/>
                    </a:moveTo>
                    <a:lnTo>
                      <a:pt x="1133005" y="0"/>
                    </a:lnTo>
                    <a:lnTo>
                      <a:pt x="1133005" y="206966"/>
                    </a:lnTo>
                    <a:lnTo>
                      <a:pt x="0" y="20696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id="13" name="TextBox 13"/>
          <p:cNvSpPr txBox="1"/>
          <p:nvPr/>
        </p:nvSpPr>
        <p:spPr>
          <a:xfrm>
            <a:off x="1187631" y="2094913"/>
            <a:ext cx="7956369" cy="12695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 dirty="0">
                <a:solidFill>
                  <a:srgbClr val="000000"/>
                </a:solidFill>
                <a:latin typeface="Glacial Indifference"/>
              </a:rPr>
              <a:t>O </a:t>
            </a:r>
            <a:r>
              <a:rPr lang="en-US" sz="9000" dirty="0" err="1">
                <a:solidFill>
                  <a:srgbClr val="000000"/>
                </a:solidFill>
                <a:latin typeface="Glacial Indifference"/>
              </a:rPr>
              <a:t>nosso</a:t>
            </a:r>
            <a:r>
              <a:rPr lang="en-US" sz="9000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9000" dirty="0" err="1">
                <a:solidFill>
                  <a:srgbClr val="000000"/>
                </a:solidFill>
                <a:latin typeface="Glacial Indifference"/>
              </a:rPr>
              <a:t>desafio</a:t>
            </a:r>
            <a:endParaRPr lang="en-US" sz="9000" dirty="0">
              <a:solidFill>
                <a:srgbClr val="000000"/>
              </a:solidFill>
              <a:latin typeface="Glacial Indifference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87631" y="4744113"/>
            <a:ext cx="7821983" cy="1005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pt-BR" sz="1800" spc="72" dirty="0">
                <a:solidFill>
                  <a:srgbClr val="000000"/>
                </a:solidFill>
                <a:latin typeface="Open Sauce Light"/>
              </a:rPr>
              <a:t>Nosso cliente possui preocupação em oferecer treinamentos de forma gratuita aos colaboradores de organizações. Devemos desenvolver uma plataforma web para satisfazê-lo.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6" name="TextBox 16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06</a:t>
              </a:r>
            </a:p>
          </p:txBody>
        </p:sp>
        <p:sp>
          <p:nvSpPr>
            <p:cNvPr id="17" name="AutoShape 17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9009614" y="1330318"/>
            <a:ext cx="7301861" cy="808053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450460" y="3804505"/>
            <a:ext cx="3932599" cy="381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12"/>
              </a:lnSpc>
            </a:pPr>
            <a:r>
              <a:rPr lang="en-US" sz="2394" spc="95" dirty="0" err="1">
                <a:solidFill>
                  <a:srgbClr val="FFFFFF"/>
                </a:solidFill>
                <a:latin typeface="Open Sauce Light"/>
              </a:rPr>
              <a:t>Visão</a:t>
            </a:r>
            <a:r>
              <a:rPr lang="en-US" sz="2394" spc="95" dirty="0">
                <a:solidFill>
                  <a:srgbClr val="FFFFFF"/>
                </a:solidFill>
                <a:latin typeface="Open Sauce Light"/>
              </a:rPr>
              <a:t> </a:t>
            </a:r>
            <a:r>
              <a:rPr lang="en-US" sz="2394" spc="95" dirty="0" err="1">
                <a:solidFill>
                  <a:srgbClr val="FFFFFF"/>
                </a:solidFill>
                <a:latin typeface="Open Sauce Light"/>
              </a:rPr>
              <a:t>geral</a:t>
            </a:r>
            <a:r>
              <a:rPr lang="en-US" sz="2394" spc="95" dirty="0">
                <a:solidFill>
                  <a:srgbClr val="FFFFFF"/>
                </a:solidFill>
                <a:latin typeface="Open Sauce Light"/>
              </a:rPr>
              <a:t> do </a:t>
            </a:r>
            <a:r>
              <a:rPr lang="en-US" sz="2394" spc="95" dirty="0" err="1">
                <a:solidFill>
                  <a:srgbClr val="FFFFFF"/>
                </a:solidFill>
                <a:latin typeface="Open Sauce Light"/>
              </a:rPr>
              <a:t>projeto</a:t>
            </a:r>
            <a:endParaRPr lang="en-US" sz="2394" spc="95" dirty="0">
              <a:solidFill>
                <a:srgbClr val="FFFFFF"/>
              </a:solidFill>
              <a:latin typeface="Open Sauce Light"/>
            </a:endParaRP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07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5435114" y="4221352"/>
            <a:ext cx="1423672" cy="1198452"/>
            <a:chOff x="0" y="0"/>
            <a:chExt cx="1898229" cy="1597936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 rot="-5646314">
              <a:off x="295205" y="-9981"/>
              <a:ext cx="1485925" cy="161789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69248"/>
              <a:ext cx="1381233" cy="120544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1209592" y="4118616"/>
            <a:ext cx="1279385" cy="1213424"/>
            <a:chOff x="0" y="0"/>
            <a:chExt cx="1705846" cy="161789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485925" cy="161789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>
              <a:fillRect/>
            </a:stretch>
          </p:blipFill>
          <p:spPr>
            <a:xfrm>
              <a:off x="421805" y="434431"/>
              <a:ext cx="1284041" cy="1078595"/>
            </a:xfrm>
            <a:prstGeom prst="rect">
              <a:avLst/>
            </a:prstGeom>
          </p:spPr>
        </p:pic>
      </p:grpSp>
      <p:sp>
        <p:nvSpPr>
          <p:cNvPr id="15" name="TextBox 15"/>
          <p:cNvSpPr txBox="1"/>
          <p:nvPr/>
        </p:nvSpPr>
        <p:spPr>
          <a:xfrm>
            <a:off x="5570792" y="2452089"/>
            <a:ext cx="7146415" cy="1285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00"/>
              </a:lnSpc>
            </a:pPr>
            <a:r>
              <a:rPr lang="pt-BR" sz="9000" dirty="0">
                <a:solidFill>
                  <a:srgbClr val="000000"/>
                </a:solidFill>
                <a:latin typeface="Glacial Indifference"/>
              </a:rPr>
              <a:t>R</a:t>
            </a:r>
            <a:r>
              <a:rPr lang="en-US" sz="9000" dirty="0" err="1">
                <a:solidFill>
                  <a:srgbClr val="000000"/>
                </a:solidFill>
                <a:latin typeface="Glacial Indifference"/>
              </a:rPr>
              <a:t>esolução</a:t>
            </a:r>
            <a:endParaRPr lang="en-US" sz="9000" dirty="0">
              <a:solidFill>
                <a:srgbClr val="000000"/>
              </a:solidFill>
              <a:latin typeface="Glacial Indifference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4088958" y="5540395"/>
            <a:ext cx="4383161" cy="1905878"/>
            <a:chOff x="0" y="-19049"/>
            <a:chExt cx="5844215" cy="2541169"/>
          </a:xfrm>
        </p:grpSpPr>
        <p:sp>
          <p:nvSpPr>
            <p:cNvPr id="17" name="TextBox 17"/>
            <p:cNvSpPr txBox="1"/>
            <p:nvPr/>
          </p:nvSpPr>
          <p:spPr>
            <a:xfrm>
              <a:off x="0" y="720089"/>
              <a:ext cx="5844215" cy="1802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pt-BR" spc="72" dirty="0">
                  <a:solidFill>
                    <a:srgbClr val="000000"/>
                  </a:solidFill>
                  <a:latin typeface="Open Sauce Light"/>
                </a:rPr>
                <a:t>E</a:t>
              </a:r>
              <a:r>
                <a:rPr lang="pt-BR" sz="1800" spc="72" dirty="0">
                  <a:solidFill>
                    <a:srgbClr val="000000"/>
                  </a:solidFill>
                  <a:latin typeface="Open Sauce Light"/>
                </a:rPr>
                <a:t>stamos encarregados de desenvolver um LMS, que permitirá upload de cursos </a:t>
              </a:r>
              <a:r>
                <a:rPr lang="pt-BR" sz="1800" spc="72" dirty="0" err="1">
                  <a:solidFill>
                    <a:srgbClr val="000000"/>
                  </a:solidFill>
                  <a:latin typeface="Open Sauce Light"/>
                </a:rPr>
                <a:t>Scorm</a:t>
              </a:r>
              <a:r>
                <a:rPr lang="pt-BR" sz="1800" spc="72" dirty="0">
                  <a:solidFill>
                    <a:srgbClr val="000000"/>
                  </a:solidFill>
                  <a:latin typeface="Open Sauce Light"/>
                </a:rPr>
                <a:t>, assim como foi solicitado pelo cliente.</a:t>
              </a:r>
              <a:endParaRPr lang="en-US" sz="1800" spc="72" dirty="0">
                <a:solidFill>
                  <a:srgbClr val="000000"/>
                </a:solidFill>
                <a:latin typeface="Open Sauce Light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00375" y="-19049"/>
              <a:ext cx="5243466" cy="521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en-US" sz="2499" spc="99" dirty="0" err="1">
                  <a:solidFill>
                    <a:srgbClr val="000000"/>
                  </a:solidFill>
                  <a:latin typeface="Open Sauce Light"/>
                </a:rPr>
                <a:t>Nossa</a:t>
              </a:r>
              <a:r>
                <a:rPr lang="en-US" sz="2499" spc="99" dirty="0">
                  <a:solidFill>
                    <a:srgbClr val="000000"/>
                  </a:solidFill>
                  <a:latin typeface="Open Sauce Light"/>
                </a:rPr>
                <a:t> </a:t>
              </a:r>
              <a:r>
                <a:rPr lang="en-US" sz="2499" spc="99" dirty="0" err="1">
                  <a:solidFill>
                    <a:srgbClr val="000000"/>
                  </a:solidFill>
                  <a:latin typeface="Open Sauce Light"/>
                </a:rPr>
                <a:t>solução</a:t>
              </a:r>
              <a:endParaRPr lang="en-US" sz="2499" spc="99" dirty="0">
                <a:solidFill>
                  <a:srgbClr val="000000"/>
                </a:solidFill>
                <a:latin typeface="Open Sauce Light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815881" y="5540395"/>
            <a:ext cx="4383161" cy="1905878"/>
            <a:chOff x="0" y="-19049"/>
            <a:chExt cx="5844215" cy="2541169"/>
          </a:xfrm>
        </p:grpSpPr>
        <p:sp>
          <p:nvSpPr>
            <p:cNvPr id="20" name="TextBox 20"/>
            <p:cNvSpPr txBox="1"/>
            <p:nvPr/>
          </p:nvSpPr>
          <p:spPr>
            <a:xfrm>
              <a:off x="0" y="720089"/>
              <a:ext cx="5844215" cy="1802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Oferecer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ensino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de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qualidade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através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de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instrumentos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de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aprendizagem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, de forma a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evitar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 a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massividade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 dos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cursos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.</a:t>
              </a:r>
              <a:endParaRPr lang="en-US" sz="1800" spc="72" dirty="0">
                <a:solidFill>
                  <a:srgbClr val="000000"/>
                </a:solidFill>
                <a:latin typeface="Open Sauce Light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00375" y="-19049"/>
              <a:ext cx="5243466" cy="521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en-US" sz="2499" spc="99" dirty="0" err="1">
                  <a:solidFill>
                    <a:srgbClr val="000000"/>
                  </a:solidFill>
                  <a:latin typeface="Open Sauce Light"/>
                </a:rPr>
                <a:t>Hipótese</a:t>
              </a:r>
              <a:endParaRPr lang="en-US" sz="2499" spc="99" dirty="0">
                <a:solidFill>
                  <a:srgbClr val="000000"/>
                </a:solidFill>
                <a:latin typeface="Open Sauce Light"/>
              </a:endParaRPr>
            </a:p>
          </p:txBody>
        </p:sp>
      </p:grpSp>
      <p:pic>
        <p:nvPicPr>
          <p:cNvPr id="22" name="Picture 2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>
                  <a:solidFill>
                    <a:srgbClr val="000000"/>
                  </a:solidFill>
                  <a:latin typeface="Glacial Indifference Bold"/>
                </a:rPr>
                <a:t>08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9404366" y="1497582"/>
            <a:ext cx="6337268" cy="7291836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1536071" y="2018713"/>
            <a:ext cx="6069091" cy="6319087"/>
            <a:chOff x="0" y="0"/>
            <a:chExt cx="8092121" cy="842545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2657194"/>
              <a:ext cx="8092121" cy="17387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900"/>
                </a:lnSpc>
              </a:pPr>
              <a:r>
                <a:rPr lang="pt-BR" sz="9000" dirty="0">
                  <a:solidFill>
                    <a:srgbClr val="000000"/>
                  </a:solidFill>
                  <a:latin typeface="Glacial Indifference"/>
                </a:rPr>
                <a:t>O produto</a:t>
              </a:r>
              <a:endParaRPr lang="en-US" sz="9000" dirty="0">
                <a:solidFill>
                  <a:srgbClr val="000000"/>
                </a:solidFill>
                <a:latin typeface="Glacial Indifference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855559" y="4474391"/>
              <a:ext cx="4381002" cy="12311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6500" dirty="0" err="1">
                  <a:solidFill>
                    <a:srgbClr val="000000"/>
                  </a:solidFill>
                  <a:latin typeface="Glacial Indifference"/>
                </a:rPr>
                <a:t>Parte</a:t>
              </a:r>
              <a:r>
                <a:rPr lang="en-US" sz="6500" dirty="0">
                  <a:solidFill>
                    <a:srgbClr val="000000"/>
                  </a:solidFill>
                  <a:latin typeface="Glacial Indifference"/>
                </a:rPr>
                <a:t> 02</a:t>
              </a:r>
            </a:p>
          </p:txBody>
        </p:sp>
        <p:sp>
          <p:nvSpPr>
            <p:cNvPr id="14" name="AutoShape 14"/>
            <p:cNvSpPr/>
            <p:nvPr/>
          </p:nvSpPr>
          <p:spPr>
            <a:xfrm rot="-10800000">
              <a:off x="4033361" y="0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5" name="AutoShape 15"/>
            <p:cNvSpPr/>
            <p:nvPr/>
          </p:nvSpPr>
          <p:spPr>
            <a:xfrm rot="-10800000">
              <a:off x="4033361" y="6462235"/>
              <a:ext cx="12700" cy="1963215"/>
            </a:xfrm>
            <a:prstGeom prst="rect">
              <a:avLst/>
            </a:prstGeom>
            <a:solidFill>
              <a:srgbClr val="000000"/>
            </a:solidFill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99545" y="535253"/>
            <a:ext cx="493447" cy="493447"/>
            <a:chOff x="0" y="0"/>
            <a:chExt cx="657929" cy="657929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57929" cy="657929"/>
              <a:chOff x="0" y="0"/>
              <a:chExt cx="6355080" cy="635508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109655" y="109655"/>
              <a:ext cx="438619" cy="43861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7" name="TextBox 7"/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spc="200" dirty="0">
                  <a:solidFill>
                    <a:srgbClr val="000000"/>
                  </a:solidFill>
                  <a:latin typeface="Glacial Indifference Bold"/>
                </a:rPr>
                <a:t>09</a:t>
              </a:r>
            </a:p>
          </p:txBody>
        </p:sp>
        <p:sp>
          <p:nvSpPr>
            <p:cNvPr id="8" name="AutoShape 8"/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887859" y="3515319"/>
            <a:ext cx="6276620" cy="4264347"/>
            <a:chOff x="0" y="76200"/>
            <a:chExt cx="8368827" cy="568579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76200"/>
              <a:ext cx="8368827" cy="17387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00"/>
                </a:lnSpc>
              </a:pPr>
              <a:r>
                <a:rPr lang="en-US" sz="9000" dirty="0" err="1">
                  <a:solidFill>
                    <a:srgbClr val="000000"/>
                  </a:solidFill>
                  <a:latin typeface="Glacial Indifference"/>
                </a:rPr>
                <a:t>Objetivos</a:t>
              </a:r>
              <a:endParaRPr lang="en-US" sz="9000" dirty="0">
                <a:solidFill>
                  <a:srgbClr val="000000"/>
                </a:solidFill>
                <a:latin typeface="Glacial Indifference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068677"/>
              <a:ext cx="7409956" cy="36933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150"/>
                </a:lnSpc>
              </a:pPr>
              <a:r>
                <a:rPr lang="en-US" sz="6500" dirty="0">
                  <a:solidFill>
                    <a:srgbClr val="000000"/>
                  </a:solidFill>
                  <a:latin typeface="Glacial Indifference"/>
                </a:rPr>
                <a:t>O que </a:t>
              </a:r>
              <a:r>
                <a:rPr lang="en-US" sz="6500" dirty="0" err="1">
                  <a:solidFill>
                    <a:srgbClr val="000000"/>
                  </a:solidFill>
                  <a:latin typeface="Glacial Indifference"/>
                </a:rPr>
                <a:t>nossa</a:t>
              </a:r>
              <a:r>
                <a:rPr lang="en-US" sz="6500" dirty="0">
                  <a:solidFill>
                    <a:srgbClr val="000000"/>
                  </a:solidFill>
                  <a:latin typeface="Glacial Indifference"/>
                </a:rPr>
                <a:t> </a:t>
              </a:r>
              <a:r>
                <a:rPr lang="en-US" sz="6500" dirty="0" err="1">
                  <a:solidFill>
                    <a:srgbClr val="000000"/>
                  </a:solidFill>
                  <a:latin typeface="Glacial Indifference"/>
                </a:rPr>
                <a:t>plataforma</a:t>
              </a:r>
              <a:r>
                <a:rPr lang="en-US" sz="6500" dirty="0">
                  <a:solidFill>
                    <a:srgbClr val="000000"/>
                  </a:solidFill>
                  <a:latin typeface="Glacial Indifference"/>
                </a:rPr>
                <a:t> </a:t>
              </a:r>
              <a:r>
                <a:rPr lang="en-US" sz="6500" dirty="0" err="1">
                  <a:solidFill>
                    <a:srgbClr val="000000"/>
                  </a:solidFill>
                  <a:latin typeface="Glacial Indifference"/>
                </a:rPr>
                <a:t>deve</a:t>
              </a:r>
              <a:r>
                <a:rPr lang="en-US" sz="6500" dirty="0">
                  <a:solidFill>
                    <a:srgbClr val="000000"/>
                  </a:solidFill>
                  <a:latin typeface="Glacial Indifference"/>
                </a:rPr>
                <a:t> </a:t>
              </a:r>
              <a:r>
                <a:rPr lang="en-US" sz="6500" dirty="0" err="1">
                  <a:solidFill>
                    <a:srgbClr val="000000"/>
                  </a:solidFill>
                  <a:latin typeface="Glacial Indifference"/>
                </a:rPr>
                <a:t>fazer</a:t>
              </a:r>
              <a:endParaRPr lang="en-US" sz="6500" dirty="0">
                <a:solidFill>
                  <a:srgbClr val="000000"/>
                </a:solidFill>
                <a:latin typeface="Glacial Indifference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831864" y="2113820"/>
            <a:ext cx="7222104" cy="4280851"/>
            <a:chOff x="-36945" y="-57151"/>
            <a:chExt cx="9629471" cy="570780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57151"/>
              <a:ext cx="9592526" cy="8787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00"/>
                </a:lnSpc>
              </a:pP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Oferecer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a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visualização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 e download de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arquivos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na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biblioteca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.</a:t>
              </a:r>
              <a:endParaRPr lang="en-US" sz="1800" spc="72" dirty="0">
                <a:solidFill>
                  <a:srgbClr val="000000"/>
                </a:solidFill>
                <a:latin typeface="Open Sauce Light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124452"/>
              <a:ext cx="9592526" cy="8787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00"/>
                </a:lnSpc>
              </a:pP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Oferecer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upload de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cursos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e o upload de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pílulas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de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conhecimento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para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esses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cursos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.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4310283"/>
              <a:ext cx="9592526" cy="13403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00"/>
                </a:lnSpc>
              </a:pP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Disponibilizar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relatórios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para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os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</a:t>
              </a:r>
              <a:r>
                <a:rPr lang="en-US" sz="1800" spc="72" dirty="0" err="1">
                  <a:solidFill>
                    <a:srgbClr val="000000"/>
                  </a:solidFill>
                  <a:latin typeface="Open Sauce Light"/>
                </a:rPr>
                <a:t>administradores</a:t>
              </a:r>
              <a:r>
                <a:rPr lang="en-US" sz="1800" spc="72" dirty="0">
                  <a:solidFill>
                    <a:srgbClr val="000000"/>
                  </a:solidFill>
                  <a:latin typeface="Open Sauce Light"/>
                </a:rPr>
                <a:t> para qu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e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eles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possam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analisar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 dados e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verificar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quais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 as reais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necessidades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 dos </a:t>
              </a:r>
              <a:r>
                <a:rPr lang="en-US" spc="72" dirty="0" err="1">
                  <a:solidFill>
                    <a:srgbClr val="000000"/>
                  </a:solidFill>
                  <a:latin typeface="Open Sauce Light"/>
                </a:rPr>
                <a:t>usuários</a:t>
              </a:r>
              <a:r>
                <a:rPr lang="en-US" spc="72" dirty="0">
                  <a:solidFill>
                    <a:srgbClr val="000000"/>
                  </a:solidFill>
                  <a:latin typeface="Open Sauce Light"/>
                </a:rPr>
                <a:t>.</a:t>
              </a:r>
              <a:endParaRPr lang="en-US" sz="1800" spc="72" dirty="0">
                <a:solidFill>
                  <a:srgbClr val="000000"/>
                </a:solidFill>
                <a:latin typeface="Open Sauce Light"/>
              </a:endParaRPr>
            </a:p>
          </p:txBody>
        </p:sp>
        <p:sp>
          <p:nvSpPr>
            <p:cNvPr id="16" name="AutoShape 16"/>
            <p:cNvSpPr/>
            <p:nvPr/>
          </p:nvSpPr>
          <p:spPr>
            <a:xfrm rot="-5400000">
              <a:off x="4789908" y="-3296943"/>
              <a:ext cx="12710" cy="9592526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7" name="AutoShape 17"/>
            <p:cNvSpPr/>
            <p:nvPr/>
          </p:nvSpPr>
          <p:spPr>
            <a:xfrm rot="16200000">
              <a:off x="4752968" y="-1110717"/>
              <a:ext cx="12700" cy="9592526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499545" y="9552243"/>
            <a:ext cx="394907" cy="262793"/>
          </a:xfrm>
          <a:prstGeom prst="rect">
            <a:avLst/>
          </a:prstGeom>
        </p:spPr>
      </p:pic>
      <p:sp>
        <p:nvSpPr>
          <p:cNvPr id="19" name="AutoShape 17">
            <a:extLst>
              <a:ext uri="{FF2B5EF4-FFF2-40B4-BE49-F238E27FC236}">
                <a16:creationId xmlns:a16="http://schemas.microsoft.com/office/drawing/2014/main" id="{3B49CA51-98F0-407C-9140-A84B79B284D2}"/>
              </a:ext>
            </a:extLst>
          </p:cNvPr>
          <p:cNvSpPr/>
          <p:nvPr/>
        </p:nvSpPr>
        <p:spPr>
          <a:xfrm rot="16200000">
            <a:off x="12424299" y="3300057"/>
            <a:ext cx="9525" cy="719439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20" name="TextBox 15">
            <a:extLst>
              <a:ext uri="{FF2B5EF4-FFF2-40B4-BE49-F238E27FC236}">
                <a16:creationId xmlns:a16="http://schemas.microsoft.com/office/drawing/2014/main" id="{AE5A5166-FF38-49A1-BB72-F6A144A8F168}"/>
              </a:ext>
            </a:extLst>
          </p:cNvPr>
          <p:cNvSpPr txBox="1"/>
          <p:nvPr/>
        </p:nvSpPr>
        <p:spPr>
          <a:xfrm>
            <a:off x="8831864" y="7399837"/>
            <a:ext cx="7194395" cy="1351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Oferecer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 </a:t>
            </a: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ensino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 de </a:t>
            </a: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qualidade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 </a:t>
            </a: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utilizando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 as ferramentas de </a:t>
            </a: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aprendizagem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 (</a:t>
            </a: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cursos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, </a:t>
            </a: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textos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, quizzes etc.), </a:t>
            </a: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além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 de </a:t>
            </a: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proporcionar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 o feedback do </a:t>
            </a: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aprendizado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 do </a:t>
            </a: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aluno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, por </a:t>
            </a:r>
            <a:r>
              <a:rPr lang="en-US" sz="1800" spc="72" dirty="0" err="1">
                <a:solidFill>
                  <a:srgbClr val="000000"/>
                </a:solidFill>
                <a:latin typeface="Open Sauce Light"/>
              </a:rPr>
              <a:t>parte</a:t>
            </a:r>
            <a:r>
              <a:rPr lang="en-US" sz="1800" spc="72" dirty="0">
                <a:solidFill>
                  <a:srgbClr val="000000"/>
                </a:solidFill>
                <a:latin typeface="Open Sauce Light"/>
              </a:rPr>
              <a:t> do tutor.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417</Words>
  <Application>Microsoft Office PowerPoint</Application>
  <PresentationFormat>Personalizar</PresentationFormat>
  <Paragraphs>107</Paragraphs>
  <Slides>30</Slides>
  <Notes>5</Notes>
  <HiddenSlides>0</HiddenSlides>
  <MMClips>5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7" baseType="lpstr">
      <vt:lpstr>Calibri</vt:lpstr>
      <vt:lpstr>Arial</vt:lpstr>
      <vt:lpstr>Open Sauce Light Bold</vt:lpstr>
      <vt:lpstr>Open Sauce Light</vt:lpstr>
      <vt:lpstr>Glacial Indifference</vt:lpstr>
      <vt:lpstr>Glacial Indifference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Bárbara Port</dc:creator>
  <cp:lastModifiedBy>BARBARA DOS SANTOS PORT</cp:lastModifiedBy>
  <cp:revision>38</cp:revision>
  <dcterms:created xsi:type="dcterms:W3CDTF">2006-08-16T00:00:00Z</dcterms:created>
  <dcterms:modified xsi:type="dcterms:W3CDTF">2021-06-06T00:19:32Z</dcterms:modified>
  <dc:identifier>DAEcztCdfgE</dc:identifier>
</cp:coreProperties>
</file>

<file path=docProps/thumbnail.jpeg>
</file>